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275" r:id="rId3"/>
    <p:sldId id="2277" r:id="rId4"/>
    <p:sldId id="2276" r:id="rId5"/>
    <p:sldId id="259" r:id="rId6"/>
    <p:sldId id="2280" r:id="rId7"/>
    <p:sldId id="2279" r:id="rId8"/>
    <p:sldId id="2281" r:id="rId9"/>
    <p:sldId id="2282" r:id="rId10"/>
    <p:sldId id="2284" r:id="rId11"/>
    <p:sldId id="2283"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94"/>
    <p:restoredTop sz="85992"/>
  </p:normalViewPr>
  <p:slideViewPr>
    <p:cSldViewPr snapToGrid="0" snapToObjects="1">
      <p:cViewPr varScale="1">
        <p:scale>
          <a:sx n="146" d="100"/>
          <a:sy n="146" d="100"/>
        </p:scale>
        <p:origin x="1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tiff>
</file>

<file path=ppt/media/image2.png>
</file>

<file path=ppt/media/image3.tiff>
</file>

<file path=ppt/media/image4.tiff>
</file>

<file path=ppt/media/image5.tiff>
</file>

<file path=ppt/media/image6.tiff>
</file>

<file path=ppt/media/image7.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99CB06-C892-8B47-A79D-C691FDFF1CC5}" type="datetimeFigureOut">
              <a:rPr lang="en-US" smtClean="0"/>
              <a:t>2/14/19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6ED9C8-DE1D-A540-8C47-4C1AF0468998}" type="slidenum">
              <a:rPr lang="en-US" smtClean="0"/>
              <a:t>‹#›</a:t>
            </a:fld>
            <a:endParaRPr lang="en-US"/>
          </a:p>
        </p:txBody>
      </p:sp>
    </p:spTree>
    <p:extLst>
      <p:ext uri="{BB962C8B-B14F-4D97-AF65-F5344CB8AC3E}">
        <p14:creationId xmlns:p14="http://schemas.microsoft.com/office/powerpoint/2010/main" val="3784268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cs typeface="Arial" panose="020B0604020202020204" pitchFamily="34" charset="0"/>
              </a:rPr>
              <a:t>Viral mediated tumor theoretically should have viral antigens that are foreign to immune system.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cs typeface="Arial" panose="020B0604020202020204" pitchFamily="34" charset="0"/>
              </a:rPr>
              <a:t>UV mediated version have high neoantigen load.</a:t>
            </a:r>
          </a:p>
        </p:txBody>
      </p:sp>
      <p:sp>
        <p:nvSpPr>
          <p:cNvPr id="4" name="Slide Number Placeholder 3"/>
          <p:cNvSpPr>
            <a:spLocks noGrp="1"/>
          </p:cNvSpPr>
          <p:nvPr>
            <p:ph type="sldNum" sz="quarter" idx="5"/>
          </p:nvPr>
        </p:nvSpPr>
        <p:spPr/>
        <p:txBody>
          <a:bodyPr/>
          <a:lstStyle/>
          <a:p>
            <a:fld id="{756ED9C8-DE1D-A540-8C47-4C1AF0468998}" type="slidenum">
              <a:rPr lang="en-US" smtClean="0"/>
              <a:t>2</a:t>
            </a:fld>
            <a:endParaRPr lang="en-US"/>
          </a:p>
        </p:txBody>
      </p:sp>
    </p:spTree>
    <p:extLst>
      <p:ext uri="{BB962C8B-B14F-4D97-AF65-F5344CB8AC3E}">
        <p14:creationId xmlns:p14="http://schemas.microsoft.com/office/powerpoint/2010/main" val="973279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Using only 1000 HVGs, 286 is still an outlier, but also 350 looks different than other samples as well. Note that 350 is virus negative but all others are virus pos. Here it looks like 286 is clustering with the virus positive samples a bit more.</a:t>
            </a:r>
          </a:p>
          <a:p>
            <a:endParaRPr lang="en-US" dirty="0"/>
          </a:p>
          <a:p>
            <a:r>
              <a:rPr lang="en-US" dirty="0"/>
              <a:t>PCA - loadings make sure not a couple of genes</a:t>
            </a:r>
          </a:p>
        </p:txBody>
      </p:sp>
      <p:sp>
        <p:nvSpPr>
          <p:cNvPr id="4" name="Slide Number Placeholder 3"/>
          <p:cNvSpPr>
            <a:spLocks noGrp="1"/>
          </p:cNvSpPr>
          <p:nvPr>
            <p:ph type="sldNum" sz="quarter" idx="5"/>
          </p:nvPr>
        </p:nvSpPr>
        <p:spPr/>
        <p:txBody>
          <a:bodyPr/>
          <a:lstStyle/>
          <a:p>
            <a:fld id="{756ED9C8-DE1D-A540-8C47-4C1AF0468998}" type="slidenum">
              <a:rPr lang="en-US" smtClean="0"/>
              <a:t>5</a:t>
            </a:fld>
            <a:endParaRPr lang="en-US"/>
          </a:p>
        </p:txBody>
      </p:sp>
    </p:spTree>
    <p:extLst>
      <p:ext uri="{BB962C8B-B14F-4D97-AF65-F5344CB8AC3E}">
        <p14:creationId xmlns:p14="http://schemas.microsoft.com/office/powerpoint/2010/main" val="2407880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Knockdown of viral T-antigen proteins has been shown to inhibit tumor growth (no effect on viral negative)</a:t>
            </a:r>
          </a:p>
          <a:p>
            <a:r>
              <a:rPr lang="en-US" dirty="0"/>
              <a:t>T-antigens are oncoproteins that target tumor suppressor genes </a:t>
            </a:r>
          </a:p>
        </p:txBody>
      </p:sp>
      <p:sp>
        <p:nvSpPr>
          <p:cNvPr id="4" name="Slide Number Placeholder 3"/>
          <p:cNvSpPr>
            <a:spLocks noGrp="1"/>
          </p:cNvSpPr>
          <p:nvPr>
            <p:ph type="sldNum" sz="quarter" idx="5"/>
          </p:nvPr>
        </p:nvSpPr>
        <p:spPr/>
        <p:txBody>
          <a:bodyPr/>
          <a:lstStyle/>
          <a:p>
            <a:fld id="{756ED9C8-DE1D-A540-8C47-4C1AF0468998}" type="slidenum">
              <a:rPr lang="en-US" smtClean="0"/>
              <a:t>9</a:t>
            </a:fld>
            <a:endParaRPr lang="en-US"/>
          </a:p>
        </p:txBody>
      </p:sp>
    </p:spTree>
    <p:extLst>
      <p:ext uri="{BB962C8B-B14F-4D97-AF65-F5344CB8AC3E}">
        <p14:creationId xmlns:p14="http://schemas.microsoft.com/office/powerpoint/2010/main" val="4274979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HLA locus is among the most polymorphic regions of the genome </a:t>
            </a:r>
          </a:p>
          <a:p>
            <a:r>
              <a:rPr lang="en-US" dirty="0"/>
              <a:t>Also called MHC (major histocompatibility complex)</a:t>
            </a:r>
          </a:p>
          <a:p>
            <a:r>
              <a:rPr lang="en-US" dirty="0"/>
              <a:t>Thousands of documented alleles per gene</a:t>
            </a:r>
          </a:p>
          <a:p>
            <a:r>
              <a:rPr lang="en-US" dirty="0"/>
              <a:t>Each individual expresses 6 Major class I alleles encoded by 3 genes (HLA-A, HLA-B, and HLA-C)</a:t>
            </a:r>
          </a:p>
          <a:p>
            <a:r>
              <a:rPr lang="en-US" dirty="0"/>
              <a:t>Important component of the immune system</a:t>
            </a:r>
          </a:p>
          <a:p>
            <a:r>
              <a:rPr lang="en-US" dirty="0"/>
              <a:t>It encodes cell surface molecules specialized to present antigenic peptides to the T-cell receptor (TCR) on T cells.</a:t>
            </a:r>
          </a:p>
        </p:txBody>
      </p:sp>
      <p:sp>
        <p:nvSpPr>
          <p:cNvPr id="4" name="Slide Number Placeholder 3"/>
          <p:cNvSpPr>
            <a:spLocks noGrp="1"/>
          </p:cNvSpPr>
          <p:nvPr>
            <p:ph type="sldNum" sz="quarter" idx="5"/>
          </p:nvPr>
        </p:nvSpPr>
        <p:spPr/>
        <p:txBody>
          <a:bodyPr/>
          <a:lstStyle/>
          <a:p>
            <a:fld id="{756ED9C8-DE1D-A540-8C47-4C1AF0468998}" type="slidenum">
              <a:rPr lang="en-US" smtClean="0"/>
              <a:t>10</a:t>
            </a:fld>
            <a:endParaRPr lang="en-US"/>
          </a:p>
        </p:txBody>
      </p:sp>
    </p:spTree>
    <p:extLst>
      <p:ext uri="{BB962C8B-B14F-4D97-AF65-F5344CB8AC3E}">
        <p14:creationId xmlns:p14="http://schemas.microsoft.com/office/powerpoint/2010/main" val="654820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HLA locus is among the most polymorphic regions of the genome – thousands of documented alleles / gene. </a:t>
            </a:r>
          </a:p>
          <a:p>
            <a:r>
              <a:rPr lang="en-US" dirty="0"/>
              <a:t>Each individual expresses 6 major class I alleles encoded by three genes (HLA-A, HLA-B, HLA-C)</a:t>
            </a:r>
          </a:p>
        </p:txBody>
      </p:sp>
      <p:sp>
        <p:nvSpPr>
          <p:cNvPr id="4" name="Slide Number Placeholder 3"/>
          <p:cNvSpPr>
            <a:spLocks noGrp="1"/>
          </p:cNvSpPr>
          <p:nvPr>
            <p:ph type="sldNum" sz="quarter" idx="5"/>
          </p:nvPr>
        </p:nvSpPr>
        <p:spPr/>
        <p:txBody>
          <a:bodyPr/>
          <a:lstStyle/>
          <a:p>
            <a:fld id="{756ED9C8-DE1D-A540-8C47-4C1AF0468998}" type="slidenum">
              <a:rPr lang="en-US" smtClean="0"/>
              <a:t>11</a:t>
            </a:fld>
            <a:endParaRPr lang="en-US"/>
          </a:p>
        </p:txBody>
      </p:sp>
    </p:spTree>
    <p:extLst>
      <p:ext uri="{BB962C8B-B14F-4D97-AF65-F5344CB8AC3E}">
        <p14:creationId xmlns:p14="http://schemas.microsoft.com/office/powerpoint/2010/main" val="3684519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3375" b="0" i="0">
                <a:latin typeface="Helvetica Light" panose="020B0403020202020204" pitchFamily="34" charset="0"/>
              </a:defRPr>
            </a:lvl1pPr>
          </a:lstStyle>
          <a:p>
            <a:r>
              <a:rPr lang="en-US" dirty="0"/>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350"/>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a:t>Click to edit Master subtitle style</a:t>
            </a:r>
          </a:p>
        </p:txBody>
      </p:sp>
      <p:sp>
        <p:nvSpPr>
          <p:cNvPr id="4" name="Date Placeholder 3"/>
          <p:cNvSpPr>
            <a:spLocks noGrp="1"/>
          </p:cNvSpPr>
          <p:nvPr>
            <p:ph type="dt" sz="half" idx="10"/>
          </p:nvPr>
        </p:nvSpPr>
        <p:spPr/>
        <p:txBody>
          <a:bodyPr/>
          <a:lstStyle/>
          <a:p>
            <a:fld id="{F5EDFAD6-D96C-C844-A0FC-44E738E1479F}" type="datetimeFigureOut">
              <a:rPr lang="en-US" smtClean="0"/>
              <a:t>2/14/19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EDFAD6-D96C-C844-A0FC-44E738E1479F}" type="datetimeFigureOut">
              <a:rPr lang="en-US" smtClean="0"/>
              <a:t>2/14/19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2"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EDFAD6-D96C-C844-A0FC-44E738E1479F}" type="datetimeFigureOut">
              <a:rPr lang="en-US" smtClean="0"/>
              <a:t>2/14/19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DFAD6-D96C-C844-A0FC-44E738E1479F}" type="datetimeFigureOut">
              <a:rPr lang="en-US" smtClean="0"/>
              <a:t>2/14/19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6"/>
            <a:ext cx="7886700" cy="2139553"/>
          </a:xfrm>
        </p:spPr>
        <p:txBody>
          <a:bodyPr anchor="b"/>
          <a:lstStyle>
            <a:lvl1pPr>
              <a:defRPr sz="3375"/>
            </a:lvl1pPr>
          </a:lstStyle>
          <a:p>
            <a:r>
              <a:rPr lang="en-US"/>
              <a:t>Click to edit Master title style</a:t>
            </a:r>
          </a:p>
        </p:txBody>
      </p:sp>
      <p:sp>
        <p:nvSpPr>
          <p:cNvPr id="3" name="Text Placeholder 2"/>
          <p:cNvSpPr>
            <a:spLocks noGrp="1"/>
          </p:cNvSpPr>
          <p:nvPr>
            <p:ph type="body" idx="1"/>
          </p:nvPr>
        </p:nvSpPr>
        <p:spPr>
          <a:xfrm>
            <a:off x="623888" y="3442100"/>
            <a:ext cx="7886700" cy="1125140"/>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3">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7400" indent="0">
              <a:buNone/>
              <a:defRPr sz="9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5EDFAD6-D96C-C844-A0FC-44E738E1479F}" type="datetimeFigureOut">
              <a:rPr lang="en-US" smtClean="0"/>
              <a:t>2/14/19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EDFAD6-D96C-C844-A0FC-44E738E1479F}" type="datetimeFigureOut">
              <a:rPr lang="en-US" smtClean="0"/>
              <a:t>2/14/19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7"/>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2" y="1260872"/>
            <a:ext cx="3887391" cy="617934"/>
          </a:xfrm>
        </p:spPr>
        <p:txBody>
          <a:bodyPr anchor="b"/>
          <a:lstStyle>
            <a:lvl1pPr marL="0" indent="0">
              <a:buNone/>
              <a:defRPr sz="135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Edit Master text styles</a:t>
            </a:r>
          </a:p>
        </p:txBody>
      </p:sp>
      <p:sp>
        <p:nvSpPr>
          <p:cNvPr id="6" name="Content Placeholder 5"/>
          <p:cNvSpPr>
            <a:spLocks noGrp="1"/>
          </p:cNvSpPr>
          <p:nvPr>
            <p:ph sz="quarter" idx="4"/>
          </p:nvPr>
        </p:nvSpPr>
        <p:spPr>
          <a:xfrm>
            <a:off x="4629152"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EDFAD6-D96C-C844-A0FC-44E738E1479F}" type="datetimeFigureOut">
              <a:rPr lang="en-US" smtClean="0"/>
              <a:t>2/14/19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EDFAD6-D96C-C844-A0FC-44E738E1479F}" type="datetimeFigureOut">
              <a:rPr lang="en-US" smtClean="0"/>
              <a:t>2/14/19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EDFAD6-D96C-C844-A0FC-44E738E1479F}" type="datetimeFigureOut">
              <a:rPr lang="en-US" smtClean="0"/>
              <a:t>2/14/19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a:t>Click to edit Master title style</a:t>
            </a:r>
          </a:p>
        </p:txBody>
      </p:sp>
      <p:sp>
        <p:nvSpPr>
          <p:cNvPr id="3" name="Content Placeholder 2"/>
          <p:cNvSpPr>
            <a:spLocks noGrp="1"/>
          </p:cNvSpPr>
          <p:nvPr>
            <p:ph idx="1"/>
          </p:nvPr>
        </p:nvSpPr>
        <p:spPr>
          <a:xfrm>
            <a:off x="3887391" y="740571"/>
            <a:ext cx="4629150" cy="3655219"/>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en-US"/>
              <a:t>Edit Master text styles</a:t>
            </a:r>
          </a:p>
        </p:txBody>
      </p:sp>
      <p:sp>
        <p:nvSpPr>
          <p:cNvPr id="5" name="Date Placeholder 4"/>
          <p:cNvSpPr>
            <a:spLocks noGrp="1"/>
          </p:cNvSpPr>
          <p:nvPr>
            <p:ph type="dt" sz="half" idx="10"/>
          </p:nvPr>
        </p:nvSpPr>
        <p:spPr/>
        <p:txBody>
          <a:bodyPr/>
          <a:lstStyle/>
          <a:p>
            <a:fld id="{F5EDFAD6-D96C-C844-A0FC-44E738E1479F}" type="datetimeFigureOut">
              <a:rPr lang="en-US" smtClean="0"/>
              <a:t>2/14/19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1800"/>
            </a:lvl1pPr>
          </a:lstStyle>
          <a:p>
            <a:r>
              <a:rPr lang="en-US"/>
              <a:t>Click to edit Master title style</a:t>
            </a:r>
          </a:p>
        </p:txBody>
      </p:sp>
      <p:sp>
        <p:nvSpPr>
          <p:cNvPr id="3" name="Picture Placeholder 2"/>
          <p:cNvSpPr>
            <a:spLocks noGrp="1"/>
          </p:cNvSpPr>
          <p:nvPr>
            <p:ph type="pic" idx="1"/>
          </p:nvPr>
        </p:nvSpPr>
        <p:spPr>
          <a:xfrm>
            <a:off x="3887391" y="740571"/>
            <a:ext cx="4629150" cy="3655219"/>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7400" indent="0">
              <a:buNone/>
              <a:defRPr sz="1125"/>
            </a:lvl9pPr>
          </a:lstStyle>
          <a:p>
            <a:r>
              <a:rPr lang="en-US"/>
              <a:t>Click icon to add picture</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900"/>
            </a:lvl1pPr>
            <a:lvl2pPr marL="257175" indent="0">
              <a:buNone/>
              <a:defRPr sz="788"/>
            </a:lvl2pPr>
            <a:lvl3pPr marL="514350" indent="0">
              <a:buNone/>
              <a:defRPr sz="675"/>
            </a:lvl3pPr>
            <a:lvl4pPr marL="771525" indent="0">
              <a:buNone/>
              <a:defRPr sz="563"/>
            </a:lvl4pPr>
            <a:lvl5pPr marL="1028700" indent="0">
              <a:buNone/>
              <a:defRPr sz="563"/>
            </a:lvl5pPr>
            <a:lvl6pPr marL="1285875" indent="0">
              <a:buNone/>
              <a:defRPr sz="563"/>
            </a:lvl6pPr>
            <a:lvl7pPr marL="1543050" indent="0">
              <a:buNone/>
              <a:defRPr sz="563"/>
            </a:lvl7pPr>
            <a:lvl8pPr marL="1800225" indent="0">
              <a:buNone/>
              <a:defRPr sz="563"/>
            </a:lvl8pPr>
            <a:lvl9pPr marL="2057400" indent="0">
              <a:buNone/>
              <a:defRPr sz="563"/>
            </a:lvl9pPr>
          </a:lstStyle>
          <a:p>
            <a:pPr lvl="0"/>
            <a:r>
              <a:rPr lang="en-US"/>
              <a:t>Edit Master text styles</a:t>
            </a:r>
          </a:p>
        </p:txBody>
      </p:sp>
      <p:sp>
        <p:nvSpPr>
          <p:cNvPr id="5" name="Date Placeholder 4"/>
          <p:cNvSpPr>
            <a:spLocks noGrp="1"/>
          </p:cNvSpPr>
          <p:nvPr>
            <p:ph type="dt" sz="half" idx="10"/>
          </p:nvPr>
        </p:nvSpPr>
        <p:spPr/>
        <p:txBody>
          <a:bodyPr/>
          <a:lstStyle/>
          <a:p>
            <a:fld id="{F5EDFAD6-D96C-C844-A0FC-44E738E1479F}" type="datetimeFigureOut">
              <a:rPr lang="en-US" smtClean="0"/>
              <a:t>2/14/19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E03BE0-53F4-5243-A93C-DDEF3E6C1D6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7"/>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5"/>
            <a:ext cx="2057400" cy="273844"/>
          </a:xfrm>
          <a:prstGeom prst="rect">
            <a:avLst/>
          </a:prstGeom>
        </p:spPr>
        <p:txBody>
          <a:bodyPr vert="horz" lIns="91440" tIns="45720" rIns="91440" bIns="45720" rtlCol="0" anchor="ctr"/>
          <a:lstStyle>
            <a:lvl1pPr algn="l">
              <a:defRPr sz="675" b="0" i="0">
                <a:solidFill>
                  <a:schemeClr val="tx1">
                    <a:tint val="75000"/>
                  </a:schemeClr>
                </a:solidFill>
                <a:latin typeface="Arial" panose="020B0604020202020204" pitchFamily="34" charset="0"/>
                <a:ea typeface="Lantinghei TC Extralight" charset="-120"/>
                <a:cs typeface="Arial" panose="020B0604020202020204" pitchFamily="34" charset="0"/>
              </a:defRPr>
            </a:lvl1pPr>
          </a:lstStyle>
          <a:p>
            <a:fld id="{F5EDFAD6-D96C-C844-A0FC-44E738E1479F}" type="datetimeFigureOut">
              <a:rPr lang="en-US" smtClean="0"/>
              <a:pPr/>
              <a:t>2/14/19</a:t>
            </a:fld>
            <a:endParaRPr lang="en-US"/>
          </a:p>
        </p:txBody>
      </p:sp>
      <p:sp>
        <p:nvSpPr>
          <p:cNvPr id="5" name="Footer Placeholder 4"/>
          <p:cNvSpPr>
            <a:spLocks noGrp="1"/>
          </p:cNvSpPr>
          <p:nvPr>
            <p:ph type="ftr" sz="quarter" idx="3"/>
          </p:nvPr>
        </p:nvSpPr>
        <p:spPr>
          <a:xfrm>
            <a:off x="3028950" y="4767265"/>
            <a:ext cx="3086100" cy="273844"/>
          </a:xfrm>
          <a:prstGeom prst="rect">
            <a:avLst/>
          </a:prstGeom>
        </p:spPr>
        <p:txBody>
          <a:bodyPr vert="horz" lIns="91440" tIns="45720" rIns="91440" bIns="45720" rtlCol="0" anchor="ctr"/>
          <a:lstStyle>
            <a:lvl1pPr algn="ctr">
              <a:defRPr sz="675" b="0" i="0">
                <a:solidFill>
                  <a:schemeClr val="tx1">
                    <a:tint val="75000"/>
                  </a:schemeClr>
                </a:solidFill>
                <a:latin typeface="Arial" panose="020B0604020202020204" pitchFamily="34" charset="0"/>
                <a:ea typeface="Lantinghei TC Extralight" charset="-12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457950" y="4767265"/>
            <a:ext cx="2057400" cy="273844"/>
          </a:xfrm>
          <a:prstGeom prst="rect">
            <a:avLst/>
          </a:prstGeom>
        </p:spPr>
        <p:txBody>
          <a:bodyPr vert="horz" lIns="91440" tIns="45720" rIns="91440" bIns="45720" rtlCol="0" anchor="ctr"/>
          <a:lstStyle>
            <a:lvl1pPr algn="r">
              <a:defRPr sz="675" b="0" i="0">
                <a:solidFill>
                  <a:schemeClr val="tx1">
                    <a:tint val="75000"/>
                  </a:schemeClr>
                </a:solidFill>
                <a:latin typeface="Arial" panose="020B0604020202020204" pitchFamily="34" charset="0"/>
                <a:ea typeface="Lantinghei TC Extralight" charset="-120"/>
                <a:cs typeface="Arial" panose="020B0604020202020204" pitchFamily="34" charset="0"/>
              </a:defRPr>
            </a:lvl1pPr>
          </a:lstStyle>
          <a:p>
            <a:fld id="{BEE03BE0-53F4-5243-A93C-DDEF3E6C1D63}" type="slidenum">
              <a:rPr lang="en-US" smtClean="0"/>
              <a:pPr/>
              <a:t>‹#›</a:t>
            </a:fld>
            <a:endParaRPr lang="en-US"/>
          </a:p>
        </p:txBody>
      </p:sp>
    </p:spTree>
    <p:extLst>
      <p:ext uri="{BB962C8B-B14F-4D97-AF65-F5344CB8AC3E}">
        <p14:creationId xmlns:p14="http://schemas.microsoft.com/office/powerpoint/2010/main" val="18333833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514350" rtl="0" eaLnBrk="1" latinLnBrk="0" hangingPunct="1">
        <a:lnSpc>
          <a:spcPct val="90000"/>
        </a:lnSpc>
        <a:spcBef>
          <a:spcPct val="0"/>
        </a:spcBef>
        <a:buNone/>
        <a:defRPr sz="2475" b="0" i="0" kern="1200">
          <a:solidFill>
            <a:schemeClr val="tx1"/>
          </a:solidFill>
          <a:latin typeface="Helvetica Light" panose="020B0403020202020204" pitchFamily="34" charset="0"/>
          <a:ea typeface="Lantinghei TC Extralight" charset="-120"/>
          <a:cs typeface="Arial" panose="020B0604020202020204" pitchFamily="34" charset="0"/>
        </a:defRPr>
      </a:lvl1pPr>
    </p:titleStyle>
    <p:bodyStyle>
      <a:lvl1pPr marL="128588" indent="-128588" algn="l" defTabSz="514350" rtl="0" eaLnBrk="1" latinLnBrk="0" hangingPunct="1">
        <a:lnSpc>
          <a:spcPct val="90000"/>
        </a:lnSpc>
        <a:spcBef>
          <a:spcPts val="563"/>
        </a:spcBef>
        <a:buFont typeface="Arial"/>
        <a:buChar char="•"/>
        <a:defRPr sz="1575" b="0" i="0" kern="1200">
          <a:solidFill>
            <a:schemeClr val="tx1"/>
          </a:solidFill>
          <a:latin typeface="Helvetica Light" panose="020B0403020202020204" pitchFamily="34" charset="0"/>
          <a:ea typeface="Lantinghei TC Extralight" charset="-120"/>
          <a:cs typeface="Arial" panose="020B0604020202020204" pitchFamily="34" charset="0"/>
        </a:defRPr>
      </a:lvl1pPr>
      <a:lvl2pPr marL="385763" indent="-128588" algn="l" defTabSz="514350" rtl="0" eaLnBrk="1" latinLnBrk="0" hangingPunct="1">
        <a:lnSpc>
          <a:spcPct val="90000"/>
        </a:lnSpc>
        <a:spcBef>
          <a:spcPts val="281"/>
        </a:spcBef>
        <a:buFont typeface="Arial"/>
        <a:buChar char="•"/>
        <a:defRPr sz="1350" b="0" i="0" kern="1200">
          <a:solidFill>
            <a:schemeClr val="tx1"/>
          </a:solidFill>
          <a:latin typeface="Helvetica Light" panose="020B0403020202020204" pitchFamily="34" charset="0"/>
          <a:ea typeface="Lantinghei TC Extralight" charset="-120"/>
          <a:cs typeface="Arial" panose="020B0604020202020204" pitchFamily="34" charset="0"/>
        </a:defRPr>
      </a:lvl2pPr>
      <a:lvl3pPr marL="642938" indent="-128588" algn="l" defTabSz="514350" rtl="0" eaLnBrk="1" latinLnBrk="0" hangingPunct="1">
        <a:lnSpc>
          <a:spcPct val="90000"/>
        </a:lnSpc>
        <a:spcBef>
          <a:spcPts val="281"/>
        </a:spcBef>
        <a:buFont typeface="Arial"/>
        <a:buChar char="•"/>
        <a:defRPr sz="1125" b="0" i="0" kern="1200">
          <a:solidFill>
            <a:schemeClr val="tx1"/>
          </a:solidFill>
          <a:latin typeface="Helvetica Light" panose="020B0403020202020204" pitchFamily="34" charset="0"/>
          <a:ea typeface="Lantinghei TC Extralight" charset="-120"/>
          <a:cs typeface="Arial" panose="020B0604020202020204" pitchFamily="34" charset="0"/>
        </a:defRPr>
      </a:lvl3pPr>
      <a:lvl4pPr marL="900113" indent="-128588" algn="l" defTabSz="514350" rtl="0" eaLnBrk="1" latinLnBrk="0" hangingPunct="1">
        <a:lnSpc>
          <a:spcPct val="90000"/>
        </a:lnSpc>
        <a:spcBef>
          <a:spcPts val="281"/>
        </a:spcBef>
        <a:buFont typeface="Arial"/>
        <a:buChar char="•"/>
        <a:defRPr sz="1013" b="0" i="0" kern="1200">
          <a:solidFill>
            <a:schemeClr val="tx1"/>
          </a:solidFill>
          <a:latin typeface="Helvetica Light" panose="020B0403020202020204" pitchFamily="34" charset="0"/>
          <a:ea typeface="Lantinghei TC Extralight" charset="-120"/>
          <a:cs typeface="Arial" panose="020B0604020202020204" pitchFamily="34" charset="0"/>
        </a:defRPr>
      </a:lvl4pPr>
      <a:lvl5pPr marL="1157288" indent="-128588" algn="l" defTabSz="514350" rtl="0" eaLnBrk="1" latinLnBrk="0" hangingPunct="1">
        <a:lnSpc>
          <a:spcPct val="90000"/>
        </a:lnSpc>
        <a:spcBef>
          <a:spcPts val="281"/>
        </a:spcBef>
        <a:buFont typeface="Arial"/>
        <a:buChar char="•"/>
        <a:defRPr sz="1013" b="0" i="0" kern="1200">
          <a:solidFill>
            <a:schemeClr val="tx1"/>
          </a:solidFill>
          <a:latin typeface="Helvetica Light" panose="020B0403020202020204" pitchFamily="34" charset="0"/>
          <a:ea typeface="Lantinghei TC Extralight" charset="-120"/>
          <a:cs typeface="Arial" panose="020B0604020202020204" pitchFamily="34" charset="0"/>
        </a:defRPr>
      </a:lvl5pPr>
      <a:lvl6pPr marL="1414463" indent="-128588" algn="l" defTabSz="514350" rtl="0" eaLnBrk="1" latinLnBrk="0" hangingPunct="1">
        <a:lnSpc>
          <a:spcPct val="90000"/>
        </a:lnSpc>
        <a:spcBef>
          <a:spcPts val="281"/>
        </a:spcBef>
        <a:buFont typeface="Arial"/>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7.xml"/><Relationship Id="rId5" Type="http://schemas.openxmlformats.org/officeDocument/2006/relationships/image" Target="../media/image7.tiff"/><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59B5E-7E5D-A74A-8B30-4ADCC4A1A2FE}"/>
              </a:ext>
            </a:extLst>
          </p:cNvPr>
          <p:cNvSpPr>
            <a:spLocks noGrp="1"/>
          </p:cNvSpPr>
          <p:nvPr>
            <p:ph type="ctrTitle"/>
          </p:nvPr>
        </p:nvSpPr>
        <p:spPr>
          <a:xfrm>
            <a:off x="208429" y="0"/>
            <a:ext cx="8727141" cy="2387600"/>
          </a:xfrm>
        </p:spPr>
        <p:txBody>
          <a:bodyPr>
            <a:normAutofit/>
          </a:bodyPr>
          <a:lstStyle/>
          <a:p>
            <a:pPr>
              <a:lnSpc>
                <a:spcPct val="150000"/>
              </a:lnSpc>
            </a:pPr>
            <a:r>
              <a:rPr lang="en-US" sz="3000" dirty="0">
                <a:latin typeface="Helvetica Light" panose="020B0403020202020204" pitchFamily="34" charset="0"/>
              </a:rPr>
              <a:t>Merkel Cell Carcinoma </a:t>
            </a:r>
            <a:br>
              <a:rPr lang="en-US" sz="3200" dirty="0">
                <a:latin typeface="Helvetica Light" panose="020B0403020202020204" pitchFamily="34" charset="0"/>
              </a:rPr>
            </a:br>
            <a:r>
              <a:rPr lang="en-US" sz="2000" dirty="0">
                <a:solidFill>
                  <a:schemeClr val="bg2">
                    <a:lumMod val="25000"/>
                  </a:schemeClr>
                </a:solidFill>
                <a:latin typeface="Helvetica Light" panose="020B0403020202020204" pitchFamily="34" charset="0"/>
              </a:rPr>
              <a:t>Collaboration with Cathy Wu and James </a:t>
            </a:r>
            <a:r>
              <a:rPr lang="en-US" sz="2000" dirty="0" err="1">
                <a:solidFill>
                  <a:schemeClr val="bg2">
                    <a:lumMod val="25000"/>
                  </a:schemeClr>
                </a:solidFill>
                <a:latin typeface="Helvetica Light" panose="020B0403020202020204" pitchFamily="34" charset="0"/>
              </a:rPr>
              <a:t>DeCaprio</a:t>
            </a:r>
            <a:endParaRPr lang="en-US" sz="2000" dirty="0">
              <a:solidFill>
                <a:schemeClr val="bg2">
                  <a:lumMod val="25000"/>
                </a:schemeClr>
              </a:solidFill>
              <a:latin typeface="Helvetica Light" panose="020B0403020202020204" pitchFamily="34" charset="0"/>
            </a:endParaRPr>
          </a:p>
        </p:txBody>
      </p:sp>
      <p:sp>
        <p:nvSpPr>
          <p:cNvPr id="3" name="Subtitle 2">
            <a:extLst>
              <a:ext uri="{FF2B5EF4-FFF2-40B4-BE49-F238E27FC236}">
                <a16:creationId xmlns:a16="http://schemas.microsoft.com/office/drawing/2014/main" id="{4338C2A9-CF3F-CC43-AAC0-61C4719761B9}"/>
              </a:ext>
            </a:extLst>
          </p:cNvPr>
          <p:cNvSpPr>
            <a:spLocks noGrp="1"/>
          </p:cNvSpPr>
          <p:nvPr>
            <p:ph type="subTitle" idx="1"/>
          </p:nvPr>
        </p:nvSpPr>
        <p:spPr>
          <a:xfrm>
            <a:off x="1143000" y="3686083"/>
            <a:ext cx="6858000" cy="1655762"/>
          </a:xfrm>
        </p:spPr>
        <p:txBody>
          <a:bodyPr>
            <a:normAutofit/>
          </a:bodyPr>
          <a:lstStyle/>
          <a:p>
            <a:r>
              <a:rPr lang="en-US" sz="1600" dirty="0">
                <a:latin typeface="Helvetica Light" panose="020B0403020202020204" pitchFamily="34" charset="0"/>
              </a:rPr>
              <a:t>Keegan Korthauer</a:t>
            </a:r>
          </a:p>
          <a:p>
            <a:r>
              <a:rPr lang="en-US" sz="1600" dirty="0" err="1">
                <a:latin typeface="Helvetica Light" panose="020B0403020202020204" pitchFamily="34" charset="0"/>
              </a:rPr>
              <a:t>Rafa</a:t>
            </a:r>
            <a:r>
              <a:rPr lang="en-US" sz="1600" dirty="0">
                <a:latin typeface="Helvetica Light" panose="020B0403020202020204" pitchFamily="34" charset="0"/>
              </a:rPr>
              <a:t> Lab Meeting</a:t>
            </a:r>
          </a:p>
          <a:p>
            <a:r>
              <a:rPr lang="en-US" sz="1600" dirty="0">
                <a:latin typeface="Helvetica Light" panose="020B0403020202020204" pitchFamily="34" charset="0"/>
              </a:rPr>
              <a:t>15 February 2019</a:t>
            </a:r>
          </a:p>
        </p:txBody>
      </p:sp>
    </p:spTree>
    <p:extLst>
      <p:ext uri="{BB962C8B-B14F-4D97-AF65-F5344CB8AC3E}">
        <p14:creationId xmlns:p14="http://schemas.microsoft.com/office/powerpoint/2010/main" val="3054404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hla locus">
            <a:extLst>
              <a:ext uri="{FF2B5EF4-FFF2-40B4-BE49-F238E27FC236}">
                <a16:creationId xmlns:a16="http://schemas.microsoft.com/office/drawing/2014/main" id="{F3CF3739-2119-7648-92CF-EECD4A332F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4759" y="1267682"/>
            <a:ext cx="5398589" cy="2424207"/>
          </a:xfrm>
          <a:prstGeom prst="rect">
            <a:avLst/>
          </a:prstGeom>
          <a:noFill/>
          <a:extLst>
            <a:ext uri="{909E8E84-426E-40DD-AFC4-6F175D3DCCD1}">
              <a14:hiddenFill xmlns:a14="http://schemas.microsoft.com/office/drawing/2010/main">
                <a:solidFill>
                  <a:srgbClr val="FFFFFF"/>
                </a:solidFill>
              </a14:hiddenFill>
            </a:ext>
          </a:extLst>
        </p:spPr>
      </p:pic>
      <p:sp>
        <p:nvSpPr>
          <p:cNvPr id="2" name="Down Arrow 1">
            <a:extLst>
              <a:ext uri="{FF2B5EF4-FFF2-40B4-BE49-F238E27FC236}">
                <a16:creationId xmlns:a16="http://schemas.microsoft.com/office/drawing/2014/main" id="{04D03671-B4B8-D749-9B44-25F7867F4665}"/>
              </a:ext>
            </a:extLst>
          </p:cNvPr>
          <p:cNvSpPr/>
          <p:nvPr/>
        </p:nvSpPr>
        <p:spPr>
          <a:xfrm rot="10800000">
            <a:off x="4859382" y="3691889"/>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own Arrow 3">
            <a:extLst>
              <a:ext uri="{FF2B5EF4-FFF2-40B4-BE49-F238E27FC236}">
                <a16:creationId xmlns:a16="http://schemas.microsoft.com/office/drawing/2014/main" id="{ACA9E543-4E9F-0E44-A132-86D5A835529A}"/>
              </a:ext>
            </a:extLst>
          </p:cNvPr>
          <p:cNvSpPr/>
          <p:nvPr/>
        </p:nvSpPr>
        <p:spPr>
          <a:xfrm rot="10800000">
            <a:off x="5055325" y="3691889"/>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own Arrow 4">
            <a:extLst>
              <a:ext uri="{FF2B5EF4-FFF2-40B4-BE49-F238E27FC236}">
                <a16:creationId xmlns:a16="http://schemas.microsoft.com/office/drawing/2014/main" id="{343C97BB-46FF-9941-86E0-F09FA419050A}"/>
              </a:ext>
            </a:extLst>
          </p:cNvPr>
          <p:cNvSpPr/>
          <p:nvPr/>
        </p:nvSpPr>
        <p:spPr>
          <a:xfrm rot="10800000">
            <a:off x="6061165" y="3691889"/>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E09C114-D8E4-0241-B72B-D7F0AEA2251E}"/>
              </a:ext>
            </a:extLst>
          </p:cNvPr>
          <p:cNvSpPr txBox="1"/>
          <p:nvPr/>
        </p:nvSpPr>
        <p:spPr>
          <a:xfrm>
            <a:off x="104312" y="133461"/>
            <a:ext cx="5543505"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HLA (Human Leukocyte Antigen) locus</a:t>
            </a:r>
          </a:p>
        </p:txBody>
      </p:sp>
      <p:sp>
        <p:nvSpPr>
          <p:cNvPr id="3" name="TextBox 2">
            <a:extLst>
              <a:ext uri="{FF2B5EF4-FFF2-40B4-BE49-F238E27FC236}">
                <a16:creationId xmlns:a16="http://schemas.microsoft.com/office/drawing/2014/main" id="{FAF3A4A1-10E2-FA48-AA9F-9ED0FBB234D1}"/>
              </a:ext>
            </a:extLst>
          </p:cNvPr>
          <p:cNvSpPr txBox="1"/>
          <p:nvPr/>
        </p:nvSpPr>
        <p:spPr>
          <a:xfrm>
            <a:off x="4415246" y="4084321"/>
            <a:ext cx="2484930" cy="830997"/>
          </a:xfrm>
          <a:prstGeom prst="rect">
            <a:avLst/>
          </a:prstGeom>
          <a:noFill/>
        </p:spPr>
        <p:txBody>
          <a:bodyPr wrap="square" rtlCol="0">
            <a:spAutoFit/>
          </a:bodyPr>
          <a:lstStyle/>
          <a:p>
            <a:r>
              <a:rPr lang="en-US" dirty="0">
                <a:latin typeface="Helvetica Light" panose="020B0403020202020204" pitchFamily="34" charset="0"/>
              </a:rPr>
              <a:t>6 major Class I alleles</a:t>
            </a:r>
          </a:p>
          <a:p>
            <a:r>
              <a:rPr lang="en-US" sz="1500" dirty="0">
                <a:latin typeface="Helvetica Light" panose="020B0403020202020204" pitchFamily="34" charset="0"/>
              </a:rPr>
              <a:t>(each with thousands of documented variations)</a:t>
            </a:r>
          </a:p>
        </p:txBody>
      </p:sp>
      <p:sp>
        <p:nvSpPr>
          <p:cNvPr id="8" name="Left Brace 7">
            <a:extLst>
              <a:ext uri="{FF2B5EF4-FFF2-40B4-BE49-F238E27FC236}">
                <a16:creationId xmlns:a16="http://schemas.microsoft.com/office/drawing/2014/main" id="{04D268A9-A89C-594E-93A6-2FD2A21D36CF}"/>
              </a:ext>
            </a:extLst>
          </p:cNvPr>
          <p:cNvSpPr/>
          <p:nvPr/>
        </p:nvSpPr>
        <p:spPr>
          <a:xfrm rot="10800000">
            <a:off x="6900177" y="3274730"/>
            <a:ext cx="122124" cy="117892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EFE83D36-703D-6641-AE4B-AF11C93E8130}"/>
              </a:ext>
            </a:extLst>
          </p:cNvPr>
          <p:cNvSpPr txBox="1"/>
          <p:nvPr/>
        </p:nvSpPr>
        <p:spPr>
          <a:xfrm>
            <a:off x="7106756" y="3171694"/>
            <a:ext cx="1267097" cy="1384995"/>
          </a:xfrm>
          <a:prstGeom prst="rect">
            <a:avLst/>
          </a:prstGeom>
          <a:noFill/>
        </p:spPr>
        <p:txBody>
          <a:bodyPr wrap="square" rtlCol="0">
            <a:spAutoFit/>
          </a:bodyPr>
          <a:lstStyle/>
          <a:p>
            <a:r>
              <a:rPr lang="en-US" sz="1400" dirty="0">
                <a:latin typeface="Helvetica Light" panose="020B0403020202020204" pitchFamily="34" charset="0"/>
              </a:rPr>
              <a:t>Expresses cell surface molecules for presenting antigens to T-cell receptors</a:t>
            </a:r>
          </a:p>
        </p:txBody>
      </p:sp>
    </p:spTree>
    <p:extLst>
      <p:ext uri="{BB962C8B-B14F-4D97-AF65-F5344CB8AC3E}">
        <p14:creationId xmlns:p14="http://schemas.microsoft.com/office/powerpoint/2010/main" val="1769664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331070B-99D1-2844-B92D-55BB11DB81A7}"/>
              </a:ext>
            </a:extLst>
          </p:cNvPr>
          <p:cNvPicPr>
            <a:picLocks noChangeAspect="1"/>
          </p:cNvPicPr>
          <p:nvPr/>
        </p:nvPicPr>
        <p:blipFill>
          <a:blip r:embed="rId3"/>
          <a:stretch>
            <a:fillRect/>
          </a:stretch>
        </p:blipFill>
        <p:spPr>
          <a:xfrm>
            <a:off x="2394654" y="705406"/>
            <a:ext cx="6749346" cy="4394563"/>
          </a:xfrm>
          <a:prstGeom prst="rect">
            <a:avLst/>
          </a:prstGeom>
        </p:spPr>
      </p:pic>
      <p:sp>
        <p:nvSpPr>
          <p:cNvPr id="3" name="Left Brace 2">
            <a:extLst>
              <a:ext uri="{FF2B5EF4-FFF2-40B4-BE49-F238E27FC236}">
                <a16:creationId xmlns:a16="http://schemas.microsoft.com/office/drawing/2014/main" id="{F16052C3-D774-7D4A-9AFF-08ED04AB9297}"/>
              </a:ext>
            </a:extLst>
          </p:cNvPr>
          <p:cNvSpPr/>
          <p:nvPr/>
        </p:nvSpPr>
        <p:spPr>
          <a:xfrm>
            <a:off x="2194560" y="1384676"/>
            <a:ext cx="104503" cy="156754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29E8FABD-2F27-9D4D-9FFF-AF89CF28B478}"/>
              </a:ext>
            </a:extLst>
          </p:cNvPr>
          <p:cNvSpPr txBox="1"/>
          <p:nvPr/>
        </p:nvSpPr>
        <p:spPr>
          <a:xfrm rot="16200000">
            <a:off x="1630634" y="2006864"/>
            <a:ext cx="792205" cy="323165"/>
          </a:xfrm>
          <a:prstGeom prst="rect">
            <a:avLst/>
          </a:prstGeom>
          <a:noFill/>
        </p:spPr>
        <p:txBody>
          <a:bodyPr wrap="none" rtlCol="0">
            <a:spAutoFit/>
          </a:bodyPr>
          <a:lstStyle/>
          <a:p>
            <a:r>
              <a:rPr lang="en-US" sz="1500" dirty="0">
                <a:latin typeface="Helvetica Light" panose="020B0403020202020204" pitchFamily="34" charset="0"/>
              </a:rPr>
              <a:t>Virus +</a:t>
            </a:r>
          </a:p>
        </p:txBody>
      </p:sp>
      <p:sp>
        <p:nvSpPr>
          <p:cNvPr id="5" name="TextBox 4">
            <a:extLst>
              <a:ext uri="{FF2B5EF4-FFF2-40B4-BE49-F238E27FC236}">
                <a16:creationId xmlns:a16="http://schemas.microsoft.com/office/drawing/2014/main" id="{D7B003D3-E2F4-D548-939B-0752AB9E63D7}"/>
              </a:ext>
            </a:extLst>
          </p:cNvPr>
          <p:cNvSpPr txBox="1"/>
          <p:nvPr/>
        </p:nvSpPr>
        <p:spPr>
          <a:xfrm rot="16200000">
            <a:off x="1661893" y="3411664"/>
            <a:ext cx="729687" cy="323165"/>
          </a:xfrm>
          <a:prstGeom prst="rect">
            <a:avLst/>
          </a:prstGeom>
          <a:noFill/>
        </p:spPr>
        <p:txBody>
          <a:bodyPr wrap="none" rtlCol="0">
            <a:spAutoFit/>
          </a:bodyPr>
          <a:lstStyle/>
          <a:p>
            <a:r>
              <a:rPr lang="en-US" sz="1500" dirty="0">
                <a:latin typeface="Helvetica Light" panose="020B0403020202020204" pitchFamily="34" charset="0"/>
              </a:rPr>
              <a:t>Virus -</a:t>
            </a:r>
          </a:p>
        </p:txBody>
      </p:sp>
      <p:sp>
        <p:nvSpPr>
          <p:cNvPr id="6" name="Left Brace 5">
            <a:extLst>
              <a:ext uri="{FF2B5EF4-FFF2-40B4-BE49-F238E27FC236}">
                <a16:creationId xmlns:a16="http://schemas.microsoft.com/office/drawing/2014/main" id="{31133021-F4BD-7943-AC8B-3B0ACF813C0B}"/>
              </a:ext>
            </a:extLst>
          </p:cNvPr>
          <p:cNvSpPr/>
          <p:nvPr/>
        </p:nvSpPr>
        <p:spPr>
          <a:xfrm>
            <a:off x="2176939" y="2983785"/>
            <a:ext cx="122124" cy="117892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Frame 6">
            <a:extLst>
              <a:ext uri="{FF2B5EF4-FFF2-40B4-BE49-F238E27FC236}">
                <a16:creationId xmlns:a16="http://schemas.microsoft.com/office/drawing/2014/main" id="{873BDCF0-3B20-D449-85D5-1BD19B47E88A}"/>
              </a:ext>
            </a:extLst>
          </p:cNvPr>
          <p:cNvSpPr/>
          <p:nvPr/>
        </p:nvSpPr>
        <p:spPr>
          <a:xfrm>
            <a:off x="6714309" y="1254046"/>
            <a:ext cx="383177" cy="2995749"/>
          </a:xfrm>
          <a:prstGeom prst="frame">
            <a:avLst>
              <a:gd name="adj1" fmla="val 509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Frame 7">
            <a:extLst>
              <a:ext uri="{FF2B5EF4-FFF2-40B4-BE49-F238E27FC236}">
                <a16:creationId xmlns:a16="http://schemas.microsoft.com/office/drawing/2014/main" id="{E626B031-8184-3847-A2D0-03C4131B2EC6}"/>
              </a:ext>
            </a:extLst>
          </p:cNvPr>
          <p:cNvSpPr/>
          <p:nvPr/>
        </p:nvSpPr>
        <p:spPr>
          <a:xfrm>
            <a:off x="8077201" y="1254046"/>
            <a:ext cx="383177" cy="2995749"/>
          </a:xfrm>
          <a:prstGeom prst="frame">
            <a:avLst>
              <a:gd name="adj1" fmla="val 509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Frame 8">
            <a:extLst>
              <a:ext uri="{FF2B5EF4-FFF2-40B4-BE49-F238E27FC236}">
                <a16:creationId xmlns:a16="http://schemas.microsoft.com/office/drawing/2014/main" id="{3367A576-EC88-954A-8C7F-50EE7F4C88B4}"/>
              </a:ext>
            </a:extLst>
          </p:cNvPr>
          <p:cNvSpPr/>
          <p:nvPr/>
        </p:nvSpPr>
        <p:spPr>
          <a:xfrm>
            <a:off x="4362893" y="1254045"/>
            <a:ext cx="383177" cy="2995749"/>
          </a:xfrm>
          <a:prstGeom prst="frame">
            <a:avLst>
              <a:gd name="adj1" fmla="val 509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a:extLst>
              <a:ext uri="{FF2B5EF4-FFF2-40B4-BE49-F238E27FC236}">
                <a16:creationId xmlns:a16="http://schemas.microsoft.com/office/drawing/2014/main" id="{E3202DC1-C121-8F4A-8206-A9EB50C85A80}"/>
              </a:ext>
            </a:extLst>
          </p:cNvPr>
          <p:cNvSpPr txBox="1"/>
          <p:nvPr/>
        </p:nvSpPr>
        <p:spPr>
          <a:xfrm>
            <a:off x="4362893" y="404486"/>
            <a:ext cx="3727302" cy="323165"/>
          </a:xfrm>
          <a:prstGeom prst="rect">
            <a:avLst/>
          </a:prstGeom>
          <a:noFill/>
        </p:spPr>
        <p:txBody>
          <a:bodyPr wrap="none" rtlCol="0">
            <a:spAutoFit/>
          </a:bodyPr>
          <a:lstStyle/>
          <a:p>
            <a:r>
              <a:rPr lang="en-US" sz="1500" dirty="0">
                <a:latin typeface="Helvetica Light" panose="020B0403020202020204" pitchFamily="34" charset="0"/>
              </a:rPr>
              <a:t>WGBS in HLA locus (Chromosome 6p21)</a:t>
            </a:r>
          </a:p>
        </p:txBody>
      </p:sp>
      <p:sp>
        <p:nvSpPr>
          <p:cNvPr id="11" name="TextBox 10">
            <a:extLst>
              <a:ext uri="{FF2B5EF4-FFF2-40B4-BE49-F238E27FC236}">
                <a16:creationId xmlns:a16="http://schemas.microsoft.com/office/drawing/2014/main" id="{73C802EC-5490-7F4D-B668-0E4D2F554F11}"/>
              </a:ext>
            </a:extLst>
          </p:cNvPr>
          <p:cNvSpPr txBox="1"/>
          <p:nvPr/>
        </p:nvSpPr>
        <p:spPr>
          <a:xfrm>
            <a:off x="86647" y="75327"/>
            <a:ext cx="2194751" cy="1323439"/>
          </a:xfrm>
          <a:prstGeom prst="rect">
            <a:avLst/>
          </a:prstGeom>
          <a:noFill/>
        </p:spPr>
        <p:txBody>
          <a:bodyPr wrap="square" rtlCol="0">
            <a:spAutoFit/>
          </a:bodyPr>
          <a:lstStyle/>
          <a:p>
            <a:r>
              <a:rPr lang="en-US" sz="2000" dirty="0">
                <a:latin typeface="Helvetica Light" panose="020B0403020202020204" pitchFamily="34" charset="0"/>
                <a:cs typeface="Arial" panose="020B0604020202020204" pitchFamily="34" charset="0"/>
              </a:rPr>
              <a:t>Large regions of HLA locus hypomethylated in viral - samples</a:t>
            </a:r>
          </a:p>
        </p:txBody>
      </p:sp>
      <p:sp>
        <p:nvSpPr>
          <p:cNvPr id="13" name="Down Arrow 12">
            <a:extLst>
              <a:ext uri="{FF2B5EF4-FFF2-40B4-BE49-F238E27FC236}">
                <a16:creationId xmlns:a16="http://schemas.microsoft.com/office/drawing/2014/main" id="{09704492-95F3-CE48-8218-1B14D620EBBF}"/>
              </a:ext>
            </a:extLst>
          </p:cNvPr>
          <p:cNvSpPr/>
          <p:nvPr/>
        </p:nvSpPr>
        <p:spPr>
          <a:xfrm rot="10800000">
            <a:off x="4606688" y="4280747"/>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a:extLst>
              <a:ext uri="{FF2B5EF4-FFF2-40B4-BE49-F238E27FC236}">
                <a16:creationId xmlns:a16="http://schemas.microsoft.com/office/drawing/2014/main" id="{D966F515-8E38-2D40-AF32-8E125D69F99E}"/>
              </a:ext>
            </a:extLst>
          </p:cNvPr>
          <p:cNvSpPr/>
          <p:nvPr/>
        </p:nvSpPr>
        <p:spPr>
          <a:xfrm rot="10800000">
            <a:off x="4944158" y="4280747"/>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B562B0C5-930F-3B4B-90A4-395B0EB04639}"/>
              </a:ext>
            </a:extLst>
          </p:cNvPr>
          <p:cNvSpPr/>
          <p:nvPr/>
        </p:nvSpPr>
        <p:spPr>
          <a:xfrm rot="10800000">
            <a:off x="4978990" y="4280747"/>
            <a:ext cx="139337" cy="287383"/>
          </a:xfrm>
          <a:prstGeom prst="down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6266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D80048-591A-49B0-9E24-2036E1AE4771}"/>
              </a:ext>
            </a:extLst>
          </p:cNvPr>
          <p:cNvSpPr txBox="1"/>
          <p:nvPr/>
        </p:nvSpPr>
        <p:spPr>
          <a:xfrm>
            <a:off x="205429" y="81944"/>
            <a:ext cx="4209807"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Merkel cell carcinoma (MCC)</a:t>
            </a:r>
          </a:p>
        </p:txBody>
      </p:sp>
      <p:sp>
        <p:nvSpPr>
          <p:cNvPr id="4" name="TextBox 3">
            <a:extLst>
              <a:ext uri="{FF2B5EF4-FFF2-40B4-BE49-F238E27FC236}">
                <a16:creationId xmlns:a16="http://schemas.microsoft.com/office/drawing/2014/main" id="{238C6D0F-03AB-4415-8774-4550C83ED369}"/>
              </a:ext>
            </a:extLst>
          </p:cNvPr>
          <p:cNvSpPr txBox="1"/>
          <p:nvPr/>
        </p:nvSpPr>
        <p:spPr>
          <a:xfrm>
            <a:off x="302220" y="867746"/>
            <a:ext cx="6219765" cy="3954929"/>
          </a:xfrm>
          <a:prstGeom prst="rect">
            <a:avLst/>
          </a:prstGeom>
          <a:noFill/>
        </p:spPr>
        <p:txBody>
          <a:bodyPr wrap="square" rtlCol="0">
            <a:spAutoFit/>
          </a:bodyPr>
          <a:lstStyle/>
          <a:p>
            <a:pPr marL="342900"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Rare and highly aggressive neuroendocrine skin cancer</a:t>
            </a:r>
          </a:p>
          <a:p>
            <a:pPr marL="342900" indent="-342900">
              <a:buFont typeface="Courier New" panose="02070309020205020404" pitchFamily="49" charset="0"/>
              <a:buChar char="o"/>
            </a:pPr>
            <a:endParaRPr lang="en-US" sz="1000" dirty="0">
              <a:latin typeface="Helvetica Light" panose="020B0403020202020204" pitchFamily="34" charset="0"/>
              <a:cs typeface="Arial" panose="020B0604020202020204" pitchFamily="34" charset="0"/>
            </a:endParaRPr>
          </a:p>
          <a:p>
            <a:pPr marL="342900"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Two disparate etiologies with similar treatment response rates</a:t>
            </a:r>
          </a:p>
          <a:p>
            <a:pPr marL="800100" lvl="1"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60-80% are viral mediated (Merkel Cell Polyomavirus)</a:t>
            </a:r>
          </a:p>
          <a:p>
            <a:pPr marL="800100" lvl="1"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Remaining are due to mutations due to Sun/UV exposure</a:t>
            </a:r>
          </a:p>
          <a:p>
            <a:pPr marL="342900" indent="-342900">
              <a:buFont typeface="Courier New" panose="02070309020205020404" pitchFamily="49" charset="0"/>
              <a:buChar char="o"/>
            </a:pPr>
            <a:endParaRPr lang="en-US" sz="1000" dirty="0">
              <a:latin typeface="Helvetica Light" panose="020B0403020202020204" pitchFamily="34" charset="0"/>
              <a:cs typeface="Arial" panose="020B0604020202020204" pitchFamily="34" charset="0"/>
            </a:endParaRPr>
          </a:p>
          <a:p>
            <a:pPr marL="342900"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Hypothesized that MCC tumors hide from the immune system due to antigen presentation defects</a:t>
            </a:r>
          </a:p>
        </p:txBody>
      </p:sp>
      <p:pic>
        <p:nvPicPr>
          <p:cNvPr id="7" name="Picture 6">
            <a:extLst>
              <a:ext uri="{FF2B5EF4-FFF2-40B4-BE49-F238E27FC236}">
                <a16:creationId xmlns:a16="http://schemas.microsoft.com/office/drawing/2014/main" id="{30E115A3-B978-4416-A786-9A68CFE0D43E}"/>
              </a:ext>
            </a:extLst>
          </p:cNvPr>
          <p:cNvPicPr>
            <a:picLocks noChangeAspect="1"/>
          </p:cNvPicPr>
          <p:nvPr/>
        </p:nvPicPr>
        <p:blipFill>
          <a:blip r:embed="rId3"/>
          <a:stretch>
            <a:fillRect/>
          </a:stretch>
        </p:blipFill>
        <p:spPr>
          <a:xfrm>
            <a:off x="6672727" y="1329285"/>
            <a:ext cx="1926681" cy="2709395"/>
          </a:xfrm>
          <a:prstGeom prst="rect">
            <a:avLst/>
          </a:prstGeom>
        </p:spPr>
      </p:pic>
    </p:spTree>
    <p:extLst>
      <p:ext uri="{BB962C8B-B14F-4D97-AF65-F5344CB8AC3E}">
        <p14:creationId xmlns:p14="http://schemas.microsoft.com/office/powerpoint/2010/main" val="3292023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CED050-47BC-F344-8E03-BD18248CF75D}"/>
              </a:ext>
            </a:extLst>
          </p:cNvPr>
          <p:cNvSpPr txBox="1"/>
          <p:nvPr/>
        </p:nvSpPr>
        <p:spPr>
          <a:xfrm>
            <a:off x="128655" y="194359"/>
            <a:ext cx="3161443"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Big Picture Questions</a:t>
            </a:r>
          </a:p>
        </p:txBody>
      </p:sp>
      <p:sp>
        <p:nvSpPr>
          <p:cNvPr id="3" name="TextBox 2">
            <a:extLst>
              <a:ext uri="{FF2B5EF4-FFF2-40B4-BE49-F238E27FC236}">
                <a16:creationId xmlns:a16="http://schemas.microsoft.com/office/drawing/2014/main" id="{367AAD1A-B8D0-2041-8028-2D34BDF2B854}"/>
              </a:ext>
            </a:extLst>
          </p:cNvPr>
          <p:cNvSpPr txBox="1"/>
          <p:nvPr/>
        </p:nvSpPr>
        <p:spPr>
          <a:xfrm>
            <a:off x="585666" y="798538"/>
            <a:ext cx="7972667" cy="3000821"/>
          </a:xfrm>
          <a:prstGeom prst="rect">
            <a:avLst/>
          </a:prstGeom>
          <a:noFill/>
        </p:spPr>
        <p:txBody>
          <a:bodyPr wrap="square" rtlCol="0">
            <a:spAutoFit/>
          </a:bodyPr>
          <a:lstStyle/>
          <a:p>
            <a:pPr marL="342900" indent="-342900">
              <a:buAutoNum type="arabicPeriod"/>
            </a:pPr>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predict candidate immune targets from virus positive and virus negative MCC? </a:t>
            </a:r>
          </a:p>
          <a:p>
            <a:pPr marL="342900" indent="-342900">
              <a:buAutoNum type="arabicPeriod"/>
            </a:pPr>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learn the mechanisms by which the virus mediates escape of </a:t>
            </a:r>
            <a:r>
              <a:rPr lang="en-US" sz="2100" dirty="0" err="1">
                <a:latin typeface="Helvetica Light" panose="020B0403020202020204" pitchFamily="34" charset="0"/>
              </a:rPr>
              <a:t>immunosurveillance</a:t>
            </a:r>
            <a:r>
              <a:rPr lang="en-US" sz="2100" dirty="0">
                <a:latin typeface="Helvetica Light" panose="020B0403020202020204" pitchFamily="34" charset="0"/>
              </a:rPr>
              <a:t>?</a:t>
            </a:r>
          </a:p>
          <a:p>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identify genomic correlates to clinical response?</a:t>
            </a:r>
          </a:p>
          <a:p>
            <a:endParaRPr lang="en-US" sz="2100" dirty="0">
              <a:latin typeface="Helvetica" pitchFamily="2" charset="0"/>
              <a:cs typeface="Arial" panose="020B0604020202020204" pitchFamily="34" charset="0"/>
            </a:endParaRPr>
          </a:p>
        </p:txBody>
      </p:sp>
      <p:sp>
        <p:nvSpPr>
          <p:cNvPr id="9" name="TextBox 8">
            <a:extLst>
              <a:ext uri="{FF2B5EF4-FFF2-40B4-BE49-F238E27FC236}">
                <a16:creationId xmlns:a16="http://schemas.microsoft.com/office/drawing/2014/main" id="{A35E9F50-513C-294D-A7E5-206395B71127}"/>
              </a:ext>
            </a:extLst>
          </p:cNvPr>
          <p:cNvSpPr txBox="1"/>
          <p:nvPr/>
        </p:nvSpPr>
        <p:spPr>
          <a:xfrm>
            <a:off x="1329304" y="4118143"/>
            <a:ext cx="6422833" cy="830997"/>
          </a:xfrm>
          <a:prstGeom prst="rect">
            <a:avLst/>
          </a:prstGeom>
          <a:noFill/>
        </p:spPr>
        <p:txBody>
          <a:bodyPr wrap="square" rtlCol="0">
            <a:spAutoFit/>
          </a:bodyPr>
          <a:lstStyle/>
          <a:p>
            <a:pPr algn="ctr"/>
            <a:r>
              <a:rPr lang="en-US" sz="2400" b="1" dirty="0">
                <a:latin typeface="Helvetica" pitchFamily="2" charset="0"/>
              </a:rPr>
              <a:t>Can we use patient-derived cell lines to answer these questions?</a:t>
            </a:r>
          </a:p>
        </p:txBody>
      </p:sp>
    </p:spTree>
    <p:extLst>
      <p:ext uri="{BB962C8B-B14F-4D97-AF65-F5344CB8AC3E}">
        <p14:creationId xmlns:p14="http://schemas.microsoft.com/office/powerpoint/2010/main" val="47709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266202-C0A4-4690-9C9D-6BE32BB9FA07}"/>
              </a:ext>
            </a:extLst>
          </p:cNvPr>
          <p:cNvSpPr txBox="1"/>
          <p:nvPr/>
        </p:nvSpPr>
        <p:spPr>
          <a:xfrm>
            <a:off x="319448" y="711517"/>
            <a:ext cx="8028239" cy="4431983"/>
          </a:xfrm>
          <a:prstGeom prst="rect">
            <a:avLst/>
          </a:prstGeom>
          <a:noFill/>
        </p:spPr>
        <p:txBody>
          <a:bodyPr wrap="square" rtlCol="0">
            <a:spAutoFit/>
          </a:bodyPr>
          <a:lstStyle/>
          <a:p>
            <a:pPr marL="342900" indent="-342900">
              <a:buFont typeface="Courier New" panose="02070309020205020404" pitchFamily="49" charset="0"/>
              <a:buChar char="o"/>
            </a:pPr>
            <a:r>
              <a:rPr lang="en-US" sz="2100" dirty="0">
                <a:latin typeface="Helvetica Light" panose="020B0403020202020204" pitchFamily="34" charset="0"/>
                <a:cs typeface="Arial" panose="020B0604020202020204" pitchFamily="34" charset="0"/>
              </a:rPr>
              <a:t>Patient-derived tumor cell lines would enable characterization, experimentation, and personalized medicine</a:t>
            </a:r>
          </a:p>
          <a:p>
            <a:pPr marL="342900" indent="-342900">
              <a:buFont typeface="Courier New" panose="02070309020205020404" pitchFamily="49" charset="0"/>
              <a:buChar char="o"/>
            </a:pPr>
            <a:endParaRPr lang="en-US" sz="1000" dirty="0">
              <a:latin typeface="Helvetica Light" panose="020B0403020202020204" pitchFamily="34" charset="0"/>
              <a:cs typeface="Arial" panose="020B0604020202020204" pitchFamily="34" charset="0"/>
            </a:endParaRPr>
          </a:p>
          <a:p>
            <a:pPr marL="342900"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Generated 12 lines so far from fresh tumor biopsy material</a:t>
            </a:r>
          </a:p>
          <a:p>
            <a:pPr marL="342900" indent="-342900">
              <a:buFont typeface="Courier New" panose="02070309020205020404" pitchFamily="49" charset="0"/>
              <a:buChar char="o"/>
            </a:pPr>
            <a:endParaRPr lang="en-US" sz="1000" dirty="0">
              <a:latin typeface="Helvetica Light" panose="020B0403020202020204" pitchFamily="34" charset="0"/>
              <a:cs typeface="Arial" panose="020B0604020202020204" pitchFamily="34" charset="0"/>
            </a:endParaRPr>
          </a:p>
          <a:p>
            <a:pPr marL="342900"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According to </a:t>
            </a:r>
            <a:r>
              <a:rPr lang="en-US" sz="2000" dirty="0" err="1">
                <a:latin typeface="Helvetica Light" panose="020B0403020202020204" pitchFamily="34" charset="0"/>
                <a:cs typeface="Arial" panose="020B0604020202020204" pitchFamily="34" charset="0"/>
              </a:rPr>
              <a:t>oncopanel</a:t>
            </a:r>
            <a:r>
              <a:rPr lang="en-US" sz="2000" dirty="0">
                <a:latin typeface="Helvetica Light" panose="020B0403020202020204" pitchFamily="34" charset="0"/>
                <a:cs typeface="Arial" panose="020B0604020202020204" pitchFamily="34" charset="0"/>
              </a:rPr>
              <a:t> markers, cell lines are faithful </a:t>
            </a:r>
          </a:p>
          <a:p>
            <a:pPr marL="342900" indent="-342900">
              <a:buFont typeface="Courier New" panose="02070309020205020404" pitchFamily="49" charset="0"/>
              <a:buChar char="o"/>
            </a:pPr>
            <a:endParaRPr lang="en-US" sz="1000" dirty="0">
              <a:latin typeface="Helvetica Light" panose="020B0403020202020204" pitchFamily="34" charset="0"/>
              <a:cs typeface="Arial" panose="020B0604020202020204" pitchFamily="34" charset="0"/>
            </a:endParaRPr>
          </a:p>
          <a:p>
            <a:pPr marL="342900"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Multi-</a:t>
            </a:r>
            <a:r>
              <a:rPr lang="en-US" sz="2000" dirty="0" err="1">
                <a:latin typeface="Helvetica Light" panose="020B0403020202020204" pitchFamily="34" charset="0"/>
                <a:cs typeface="Arial" panose="020B0604020202020204" pitchFamily="34" charset="0"/>
              </a:rPr>
              <a:t>omic</a:t>
            </a:r>
            <a:r>
              <a:rPr lang="en-US" sz="2000" dirty="0">
                <a:latin typeface="Helvetica Light" panose="020B0403020202020204" pitchFamily="34" charset="0"/>
                <a:cs typeface="Arial" panose="020B0604020202020204" pitchFamily="34" charset="0"/>
              </a:rPr>
              <a:t> data generation in progress:</a:t>
            </a:r>
          </a:p>
          <a:p>
            <a:pPr marL="800100" lvl="1" indent="-342900">
              <a:buFont typeface="Courier New" panose="02070309020205020404" pitchFamily="49" charset="0"/>
              <a:buChar char="o"/>
            </a:pPr>
            <a:r>
              <a:rPr lang="en-US" sz="2000" b="1" dirty="0">
                <a:latin typeface="Helvetica" pitchFamily="2" charset="0"/>
                <a:cs typeface="Arial" panose="020B0604020202020204" pitchFamily="34" charset="0"/>
              </a:rPr>
              <a:t>RNA-</a:t>
            </a:r>
            <a:r>
              <a:rPr lang="en-US" sz="2000" b="1" dirty="0" err="1">
                <a:latin typeface="Helvetica" pitchFamily="2" charset="0"/>
                <a:cs typeface="Arial" panose="020B0604020202020204" pitchFamily="34" charset="0"/>
              </a:rPr>
              <a:t>seq</a:t>
            </a:r>
            <a:endParaRPr lang="en-US" sz="2000" b="1" dirty="0">
              <a:latin typeface="Helvetica" pitchFamily="2" charset="0"/>
              <a:cs typeface="Arial" panose="020B0604020202020204" pitchFamily="34" charset="0"/>
            </a:endParaRPr>
          </a:p>
          <a:p>
            <a:pPr marL="800100" lvl="1" indent="-342900">
              <a:buFont typeface="Courier New" panose="02070309020205020404" pitchFamily="49" charset="0"/>
              <a:buChar char="o"/>
            </a:pPr>
            <a:r>
              <a:rPr lang="en-US" sz="2000" b="1" dirty="0">
                <a:latin typeface="Helvetica" pitchFamily="2" charset="0"/>
                <a:cs typeface="Arial" panose="020B0604020202020204" pitchFamily="34" charset="0"/>
              </a:rPr>
              <a:t>WES</a:t>
            </a:r>
            <a:r>
              <a:rPr lang="en-US" sz="2000" dirty="0">
                <a:latin typeface="Helvetica Light" panose="020B0403020202020204" pitchFamily="34" charset="0"/>
                <a:cs typeface="Arial" panose="020B0604020202020204" pitchFamily="34" charset="0"/>
              </a:rPr>
              <a:t> &amp; WGS</a:t>
            </a:r>
          </a:p>
          <a:p>
            <a:pPr marL="800100" lvl="1" indent="-342900">
              <a:buFont typeface="Courier New" panose="02070309020205020404" pitchFamily="49" charset="0"/>
              <a:buChar char="o"/>
            </a:pPr>
            <a:r>
              <a:rPr lang="en-US" sz="2000" b="1" dirty="0">
                <a:latin typeface="Helvetica" pitchFamily="2" charset="0"/>
                <a:cs typeface="Arial" panose="020B0604020202020204" pitchFamily="34" charset="0"/>
              </a:rPr>
              <a:t>WGBS</a:t>
            </a:r>
          </a:p>
          <a:p>
            <a:pPr marL="800100" lvl="1"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ATAC-</a:t>
            </a:r>
            <a:r>
              <a:rPr lang="en-US" sz="2000" dirty="0" err="1">
                <a:latin typeface="Helvetica Light" panose="020B0403020202020204" pitchFamily="34" charset="0"/>
                <a:cs typeface="Arial" panose="020B0604020202020204" pitchFamily="34" charset="0"/>
              </a:rPr>
              <a:t>seq</a:t>
            </a:r>
            <a:endParaRPr lang="en-US" sz="2000" dirty="0">
              <a:latin typeface="Helvetica Light" panose="020B0403020202020204" pitchFamily="34" charset="0"/>
              <a:cs typeface="Arial" panose="020B0604020202020204" pitchFamily="34" charset="0"/>
            </a:endParaRPr>
          </a:p>
          <a:p>
            <a:pPr marL="800100" lvl="1"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Mass spec-based histone profiling</a:t>
            </a:r>
          </a:p>
          <a:p>
            <a:pPr marL="800100" lvl="1"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Proteomics &amp; Phospho-proteome</a:t>
            </a:r>
          </a:p>
          <a:p>
            <a:pPr marL="800100" lvl="1" indent="-342900">
              <a:buFont typeface="Courier New" panose="02070309020205020404" pitchFamily="49" charset="0"/>
              <a:buChar char="o"/>
            </a:pPr>
            <a:r>
              <a:rPr lang="en-US" sz="2000" dirty="0">
                <a:latin typeface="Helvetica Light" panose="020B0403020202020204" pitchFamily="34" charset="0"/>
                <a:cs typeface="Arial" panose="020B0604020202020204" pitchFamily="34" charset="0"/>
              </a:rPr>
              <a:t>HLA-typing</a:t>
            </a:r>
          </a:p>
        </p:txBody>
      </p:sp>
      <p:sp>
        <p:nvSpPr>
          <p:cNvPr id="4" name="TextBox 3">
            <a:extLst>
              <a:ext uri="{FF2B5EF4-FFF2-40B4-BE49-F238E27FC236}">
                <a16:creationId xmlns:a16="http://schemas.microsoft.com/office/drawing/2014/main" id="{033EFA84-83AB-7C4C-A5D7-54B0C7CA88C3}"/>
              </a:ext>
            </a:extLst>
          </p:cNvPr>
          <p:cNvSpPr txBox="1"/>
          <p:nvPr/>
        </p:nvSpPr>
        <p:spPr>
          <a:xfrm>
            <a:off x="106622" y="108761"/>
            <a:ext cx="6330579"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Patient-derived cell lines from tumor samples</a:t>
            </a:r>
          </a:p>
        </p:txBody>
      </p:sp>
      <p:pic>
        <p:nvPicPr>
          <p:cNvPr id="5" name="Picture 4">
            <a:extLst>
              <a:ext uri="{FF2B5EF4-FFF2-40B4-BE49-F238E27FC236}">
                <a16:creationId xmlns:a16="http://schemas.microsoft.com/office/drawing/2014/main" id="{19CC8DCE-10EC-EA46-811B-62776D6B7D47}"/>
              </a:ext>
            </a:extLst>
          </p:cNvPr>
          <p:cNvPicPr>
            <a:picLocks noChangeAspect="1"/>
          </p:cNvPicPr>
          <p:nvPr/>
        </p:nvPicPr>
        <p:blipFill>
          <a:blip r:embed="rId2"/>
          <a:stretch>
            <a:fillRect/>
          </a:stretch>
        </p:blipFill>
        <p:spPr>
          <a:xfrm>
            <a:off x="6543965" y="2705116"/>
            <a:ext cx="2526267" cy="2380754"/>
          </a:xfrm>
          <a:prstGeom prst="rect">
            <a:avLst/>
          </a:prstGeom>
        </p:spPr>
      </p:pic>
    </p:spTree>
    <p:extLst>
      <p:ext uri="{BB962C8B-B14F-4D97-AF65-F5344CB8AC3E}">
        <p14:creationId xmlns:p14="http://schemas.microsoft.com/office/powerpoint/2010/main" val="1308049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5F43792-E492-CB4D-80CB-54E9CBA95F5E}"/>
              </a:ext>
            </a:extLst>
          </p:cNvPr>
          <p:cNvSpPr>
            <a:spLocks noGrp="1"/>
          </p:cNvSpPr>
          <p:nvPr>
            <p:ph type="title"/>
          </p:nvPr>
        </p:nvSpPr>
        <p:spPr>
          <a:xfrm>
            <a:off x="0" y="-307057"/>
            <a:ext cx="8768253" cy="1325563"/>
          </a:xfrm>
        </p:spPr>
        <p:txBody>
          <a:bodyPr/>
          <a:lstStyle/>
          <a:p>
            <a:r>
              <a:rPr lang="en-US" dirty="0">
                <a:latin typeface="Helvetica Light" panose="020B0403020202020204" pitchFamily="34" charset="0"/>
              </a:rPr>
              <a:t>Last time: Cell lines are faithful to tumors based on RNA-</a:t>
            </a:r>
            <a:r>
              <a:rPr lang="en-US" dirty="0" err="1">
                <a:latin typeface="Helvetica Light" panose="020B0403020202020204" pitchFamily="34" charset="0"/>
              </a:rPr>
              <a:t>seq</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A004C9E5-0686-A244-98D0-F04A5A961406}"/>
              </a:ext>
            </a:extLst>
          </p:cNvPr>
          <p:cNvPicPr>
            <a:picLocks noChangeAspect="1"/>
          </p:cNvPicPr>
          <p:nvPr/>
        </p:nvPicPr>
        <p:blipFill>
          <a:blip r:embed="rId3"/>
          <a:stretch>
            <a:fillRect/>
          </a:stretch>
        </p:blipFill>
        <p:spPr>
          <a:xfrm>
            <a:off x="1966512" y="634185"/>
            <a:ext cx="5475597" cy="4509315"/>
          </a:xfrm>
          <a:prstGeom prst="rect">
            <a:avLst/>
          </a:prstGeom>
        </p:spPr>
      </p:pic>
    </p:spTree>
    <p:extLst>
      <p:ext uri="{BB962C8B-B14F-4D97-AF65-F5344CB8AC3E}">
        <p14:creationId xmlns:p14="http://schemas.microsoft.com/office/powerpoint/2010/main" val="1309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CED050-47BC-F344-8E03-BD18248CF75D}"/>
              </a:ext>
            </a:extLst>
          </p:cNvPr>
          <p:cNvSpPr txBox="1"/>
          <p:nvPr/>
        </p:nvSpPr>
        <p:spPr>
          <a:xfrm>
            <a:off x="128655" y="194359"/>
            <a:ext cx="3161443"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Big Picture Questions</a:t>
            </a:r>
          </a:p>
        </p:txBody>
      </p:sp>
      <p:sp>
        <p:nvSpPr>
          <p:cNvPr id="3" name="TextBox 2">
            <a:extLst>
              <a:ext uri="{FF2B5EF4-FFF2-40B4-BE49-F238E27FC236}">
                <a16:creationId xmlns:a16="http://schemas.microsoft.com/office/drawing/2014/main" id="{367AAD1A-B8D0-2041-8028-2D34BDF2B854}"/>
              </a:ext>
            </a:extLst>
          </p:cNvPr>
          <p:cNvSpPr txBox="1"/>
          <p:nvPr/>
        </p:nvSpPr>
        <p:spPr>
          <a:xfrm>
            <a:off x="467831" y="826130"/>
            <a:ext cx="7284306" cy="3000821"/>
          </a:xfrm>
          <a:prstGeom prst="rect">
            <a:avLst/>
          </a:prstGeom>
          <a:noFill/>
        </p:spPr>
        <p:txBody>
          <a:bodyPr wrap="square" rtlCol="0">
            <a:spAutoFit/>
          </a:bodyPr>
          <a:lstStyle/>
          <a:p>
            <a:pPr marL="342900" indent="-342900">
              <a:buAutoNum type="arabicPeriod"/>
            </a:pPr>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predict candidate immune targets from virus positive and virus negative MCC? </a:t>
            </a:r>
          </a:p>
          <a:p>
            <a:pPr marL="342900" indent="-342900">
              <a:buAutoNum type="arabicPeriod"/>
            </a:pPr>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learn the mechanisms by which the virus mediates escape of </a:t>
            </a:r>
            <a:r>
              <a:rPr lang="en-US" sz="2100" dirty="0" err="1">
                <a:latin typeface="Helvetica Light" panose="020B0403020202020204" pitchFamily="34" charset="0"/>
              </a:rPr>
              <a:t>immunosurveillance</a:t>
            </a:r>
            <a:r>
              <a:rPr lang="en-US" sz="2100" dirty="0">
                <a:latin typeface="Helvetica Light" panose="020B0403020202020204" pitchFamily="34" charset="0"/>
              </a:rPr>
              <a:t>?</a:t>
            </a:r>
          </a:p>
          <a:p>
            <a:pPr marL="342900" indent="-342900">
              <a:buAutoNum type="arabicPeriod"/>
            </a:pPr>
            <a:endParaRPr lang="en-US" sz="2100" dirty="0">
              <a:latin typeface="Helvetica Light" panose="020B0403020202020204" pitchFamily="34" charset="0"/>
            </a:endParaRPr>
          </a:p>
          <a:p>
            <a:pPr marL="342900" indent="-342900">
              <a:buAutoNum type="arabicPeriod"/>
            </a:pPr>
            <a:r>
              <a:rPr lang="en-US" sz="2100" dirty="0">
                <a:latin typeface="Helvetica Light" panose="020B0403020202020204" pitchFamily="34" charset="0"/>
              </a:rPr>
              <a:t>Can we identify genomic correlates to clinical response?</a:t>
            </a:r>
          </a:p>
          <a:p>
            <a:endParaRPr lang="en-US" sz="2100" dirty="0">
              <a:latin typeface="Helvetica" pitchFamily="2" charset="0"/>
              <a:cs typeface="Arial" panose="020B0604020202020204" pitchFamily="34" charset="0"/>
            </a:endParaRPr>
          </a:p>
        </p:txBody>
      </p:sp>
      <p:sp>
        <p:nvSpPr>
          <p:cNvPr id="9" name="TextBox 8">
            <a:extLst>
              <a:ext uri="{FF2B5EF4-FFF2-40B4-BE49-F238E27FC236}">
                <a16:creationId xmlns:a16="http://schemas.microsoft.com/office/drawing/2014/main" id="{A35E9F50-513C-294D-A7E5-206395B71127}"/>
              </a:ext>
            </a:extLst>
          </p:cNvPr>
          <p:cNvSpPr txBox="1"/>
          <p:nvPr/>
        </p:nvSpPr>
        <p:spPr>
          <a:xfrm>
            <a:off x="1329304" y="4118143"/>
            <a:ext cx="6422833" cy="830997"/>
          </a:xfrm>
          <a:prstGeom prst="rect">
            <a:avLst/>
          </a:prstGeom>
          <a:noFill/>
        </p:spPr>
        <p:txBody>
          <a:bodyPr wrap="square" rtlCol="0">
            <a:spAutoFit/>
          </a:bodyPr>
          <a:lstStyle/>
          <a:p>
            <a:pPr algn="ctr"/>
            <a:r>
              <a:rPr lang="en-US" sz="2400" b="1" dirty="0">
                <a:latin typeface="Helvetica" pitchFamily="2" charset="0"/>
              </a:rPr>
              <a:t>Can we use patient-derived cell lines to answer these questions?</a:t>
            </a:r>
          </a:p>
        </p:txBody>
      </p:sp>
      <p:sp>
        <p:nvSpPr>
          <p:cNvPr id="4" name="TextBox 3">
            <a:extLst>
              <a:ext uri="{FF2B5EF4-FFF2-40B4-BE49-F238E27FC236}">
                <a16:creationId xmlns:a16="http://schemas.microsoft.com/office/drawing/2014/main" id="{08506468-26AC-9A43-A4AE-77CBC4B28668}"/>
              </a:ext>
            </a:extLst>
          </p:cNvPr>
          <p:cNvSpPr txBox="1"/>
          <p:nvPr/>
        </p:nvSpPr>
        <p:spPr>
          <a:xfrm>
            <a:off x="7657943" y="4204220"/>
            <a:ext cx="1146468" cy="646331"/>
          </a:xfrm>
          <a:prstGeom prst="rect">
            <a:avLst/>
          </a:prstGeom>
          <a:solidFill>
            <a:srgbClr val="C00000"/>
          </a:solidFill>
        </p:spPr>
        <p:txBody>
          <a:bodyPr wrap="none" rtlCol="0">
            <a:spAutoFit/>
          </a:bodyPr>
          <a:lstStyle/>
          <a:p>
            <a:r>
              <a:rPr lang="en-US" dirty="0">
                <a:solidFill>
                  <a:schemeClr val="bg1"/>
                </a:solidFill>
                <a:latin typeface="Helvetica Light" panose="020B0403020202020204" pitchFamily="34" charset="0"/>
              </a:rPr>
              <a:t>RNA-</a:t>
            </a:r>
            <a:r>
              <a:rPr lang="en-US" dirty="0" err="1">
                <a:solidFill>
                  <a:schemeClr val="bg1"/>
                </a:solidFill>
                <a:latin typeface="Helvetica Light" panose="020B0403020202020204" pitchFamily="34" charset="0"/>
              </a:rPr>
              <a:t>Seq</a:t>
            </a:r>
            <a:endParaRPr lang="en-US" dirty="0">
              <a:solidFill>
                <a:schemeClr val="bg1"/>
              </a:solidFill>
              <a:latin typeface="Helvetica Light" panose="020B0403020202020204" pitchFamily="34" charset="0"/>
            </a:endParaRPr>
          </a:p>
          <a:p>
            <a:r>
              <a:rPr lang="en-US" dirty="0">
                <a:solidFill>
                  <a:schemeClr val="bg1"/>
                </a:solidFill>
                <a:latin typeface="Helvetica Light" panose="020B0403020202020204" pitchFamily="34" charset="0"/>
              </a:rPr>
              <a:t>WES</a:t>
            </a:r>
          </a:p>
        </p:txBody>
      </p:sp>
      <p:sp>
        <p:nvSpPr>
          <p:cNvPr id="6" name="TextBox 5">
            <a:extLst>
              <a:ext uri="{FF2B5EF4-FFF2-40B4-BE49-F238E27FC236}">
                <a16:creationId xmlns:a16="http://schemas.microsoft.com/office/drawing/2014/main" id="{F2E4AB71-E2A2-6545-8D7F-C1060E4ACA5C}"/>
              </a:ext>
            </a:extLst>
          </p:cNvPr>
          <p:cNvSpPr txBox="1"/>
          <p:nvPr/>
        </p:nvSpPr>
        <p:spPr>
          <a:xfrm>
            <a:off x="7657943" y="1198643"/>
            <a:ext cx="1146468" cy="369332"/>
          </a:xfrm>
          <a:prstGeom prst="rect">
            <a:avLst/>
          </a:prstGeom>
          <a:solidFill>
            <a:srgbClr val="C00000"/>
          </a:solidFill>
        </p:spPr>
        <p:txBody>
          <a:bodyPr wrap="none" rtlCol="0">
            <a:spAutoFit/>
          </a:bodyPr>
          <a:lstStyle/>
          <a:p>
            <a:r>
              <a:rPr lang="en-US" dirty="0">
                <a:solidFill>
                  <a:schemeClr val="bg1"/>
                </a:solidFill>
                <a:latin typeface="Helvetica Light" panose="020B0403020202020204" pitchFamily="34" charset="0"/>
              </a:rPr>
              <a:t>RNA-</a:t>
            </a:r>
            <a:r>
              <a:rPr lang="en-US" dirty="0" err="1">
                <a:solidFill>
                  <a:schemeClr val="bg1"/>
                </a:solidFill>
                <a:latin typeface="Helvetica Light" panose="020B0403020202020204" pitchFamily="34" charset="0"/>
              </a:rPr>
              <a:t>Seq</a:t>
            </a:r>
            <a:endParaRPr lang="en-US" dirty="0">
              <a:solidFill>
                <a:schemeClr val="bg1"/>
              </a:solidFill>
              <a:latin typeface="Helvetica Light" panose="020B0403020202020204" pitchFamily="34" charset="0"/>
            </a:endParaRPr>
          </a:p>
        </p:txBody>
      </p:sp>
      <p:sp>
        <p:nvSpPr>
          <p:cNvPr id="7" name="TextBox 6">
            <a:extLst>
              <a:ext uri="{FF2B5EF4-FFF2-40B4-BE49-F238E27FC236}">
                <a16:creationId xmlns:a16="http://schemas.microsoft.com/office/drawing/2014/main" id="{658A5ED9-D24B-A245-8272-1AFFCA0BC5EF}"/>
              </a:ext>
            </a:extLst>
          </p:cNvPr>
          <p:cNvSpPr txBox="1"/>
          <p:nvPr/>
        </p:nvSpPr>
        <p:spPr>
          <a:xfrm>
            <a:off x="7657943" y="2202418"/>
            <a:ext cx="864339" cy="369332"/>
          </a:xfrm>
          <a:prstGeom prst="rect">
            <a:avLst/>
          </a:prstGeom>
          <a:solidFill>
            <a:srgbClr val="C00000"/>
          </a:solidFill>
        </p:spPr>
        <p:txBody>
          <a:bodyPr wrap="none" rtlCol="0">
            <a:spAutoFit/>
          </a:bodyPr>
          <a:lstStyle/>
          <a:p>
            <a:r>
              <a:rPr lang="en-US" dirty="0">
                <a:solidFill>
                  <a:schemeClr val="bg1"/>
                </a:solidFill>
                <a:latin typeface="Helvetica Light" panose="020B0403020202020204" pitchFamily="34" charset="0"/>
              </a:rPr>
              <a:t>WGBS</a:t>
            </a:r>
          </a:p>
        </p:txBody>
      </p:sp>
    </p:spTree>
    <p:extLst>
      <p:ext uri="{BB962C8B-B14F-4D97-AF65-F5344CB8AC3E}">
        <p14:creationId xmlns:p14="http://schemas.microsoft.com/office/powerpoint/2010/main" val="133394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E863E5-1F50-9E4E-B59D-A3B02BDF1E6E}"/>
              </a:ext>
            </a:extLst>
          </p:cNvPr>
          <p:cNvSpPr txBox="1"/>
          <p:nvPr/>
        </p:nvSpPr>
        <p:spPr>
          <a:xfrm>
            <a:off x="104312" y="133461"/>
            <a:ext cx="3672800" cy="461665"/>
          </a:xfrm>
          <a:prstGeom prst="rect">
            <a:avLst/>
          </a:prstGeom>
          <a:noFill/>
        </p:spPr>
        <p:txBody>
          <a:bodyPr wrap="none" rtlCol="0">
            <a:spAutoFit/>
          </a:bodyPr>
          <a:lstStyle/>
          <a:p>
            <a:r>
              <a:rPr lang="en-US" sz="2400" dirty="0">
                <a:latin typeface="Helvetica Light" panose="020B0403020202020204" pitchFamily="34" charset="0"/>
                <a:cs typeface="Arial" panose="020B0604020202020204" pitchFamily="34" charset="0"/>
              </a:rPr>
              <a:t>WES data received so far</a:t>
            </a:r>
          </a:p>
        </p:txBody>
      </p:sp>
      <p:graphicFrame>
        <p:nvGraphicFramePr>
          <p:cNvPr id="3" name="Table 2">
            <a:extLst>
              <a:ext uri="{FF2B5EF4-FFF2-40B4-BE49-F238E27FC236}">
                <a16:creationId xmlns:a16="http://schemas.microsoft.com/office/drawing/2014/main" id="{58A19C2F-7B20-A341-B1BE-3D49CEBECD6F}"/>
              </a:ext>
            </a:extLst>
          </p:cNvPr>
          <p:cNvGraphicFramePr>
            <a:graphicFrameLocks noGrp="1"/>
          </p:cNvGraphicFramePr>
          <p:nvPr>
            <p:extLst>
              <p:ext uri="{D42A27DB-BD31-4B8C-83A1-F6EECF244321}">
                <p14:modId xmlns:p14="http://schemas.microsoft.com/office/powerpoint/2010/main" val="3563304111"/>
              </p:ext>
            </p:extLst>
          </p:nvPr>
        </p:nvGraphicFramePr>
        <p:xfrm>
          <a:off x="2137955" y="1273810"/>
          <a:ext cx="4572000" cy="259588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3662199354"/>
                    </a:ext>
                  </a:extLst>
                </a:gridCol>
                <a:gridCol w="1524000">
                  <a:extLst>
                    <a:ext uri="{9D8B030D-6E8A-4147-A177-3AD203B41FA5}">
                      <a16:colId xmlns:a16="http://schemas.microsoft.com/office/drawing/2014/main" val="358743181"/>
                    </a:ext>
                  </a:extLst>
                </a:gridCol>
                <a:gridCol w="1524000">
                  <a:extLst>
                    <a:ext uri="{9D8B030D-6E8A-4147-A177-3AD203B41FA5}">
                      <a16:colId xmlns:a16="http://schemas.microsoft.com/office/drawing/2014/main" val="3381456610"/>
                    </a:ext>
                  </a:extLst>
                </a:gridCol>
              </a:tblGrid>
              <a:tr h="370840">
                <a:tc>
                  <a:txBody>
                    <a:bodyPr/>
                    <a:lstStyle/>
                    <a:p>
                      <a:pPr algn="ctr"/>
                      <a:r>
                        <a:rPr lang="en-US" sz="1400" dirty="0">
                          <a:solidFill>
                            <a:schemeClr val="tx1"/>
                          </a:solidFill>
                          <a:latin typeface="Helvetica" pitchFamily="2" charset="0"/>
                        </a:rPr>
                        <a:t>MCC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Helvetica" pitchFamily="2" charset="0"/>
                        </a:rPr>
                        <a:t>Sample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Helvetica" pitchFamily="2" charset="0"/>
                        </a:rPr>
                        <a:t>Viral Status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557972"/>
                  </a:ext>
                </a:extLst>
              </a:tr>
              <a:tr h="370840">
                <a:tc rowSpan="2">
                  <a:txBody>
                    <a:bodyPr/>
                    <a:lstStyle/>
                    <a:p>
                      <a:pPr algn="ctr"/>
                      <a:r>
                        <a:rPr lang="en-US" sz="1400" dirty="0">
                          <a:solidFill>
                            <a:schemeClr val="tx1"/>
                          </a:solidFill>
                          <a:latin typeface="Helvetica" pitchFamily="2" charset="0"/>
                        </a:rPr>
                        <a:t>277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Helvetica" pitchFamily="2" charset="0"/>
                        </a:rPr>
                        <a:t>Tumor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1400" dirty="0">
                          <a:solidFill>
                            <a:schemeClr val="tx1"/>
                          </a:solidFill>
                          <a:latin typeface="Helvetica"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9883385"/>
                  </a:ext>
                </a:extLst>
              </a:tr>
              <a:tr h="370840">
                <a:tc vMerge="1">
                  <a:txBody>
                    <a:bodyPr/>
                    <a:lstStyle/>
                    <a:p>
                      <a:endParaRPr lang="en-US" sz="1400" dirty="0">
                        <a:latin typeface="Helvetica" pitchFamily="2" charset="0"/>
                      </a:endParaRPr>
                    </a:p>
                  </a:txBody>
                  <a:tcPr/>
                </a:tc>
                <a:tc>
                  <a:txBody>
                    <a:bodyPr/>
                    <a:lstStyle/>
                    <a:p>
                      <a:pPr algn="ctr"/>
                      <a:r>
                        <a:rPr lang="en-US" sz="1400" dirty="0">
                          <a:solidFill>
                            <a:schemeClr val="tx1"/>
                          </a:solidFill>
                          <a:latin typeface="Helvetica" pitchFamily="2" charset="0"/>
                        </a:rPr>
                        <a:t>Cell Line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endParaRPr lang="en-US" sz="1400" dirty="0">
                        <a:solidFill>
                          <a:schemeClr val="tx1"/>
                        </a:solidFill>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7548012"/>
                  </a:ext>
                </a:extLst>
              </a:tr>
              <a:tr h="370840">
                <a:tc rowSpan="2">
                  <a:txBody>
                    <a:bodyPr/>
                    <a:lstStyle/>
                    <a:p>
                      <a:pPr algn="ctr"/>
                      <a:r>
                        <a:rPr lang="en-US" sz="1400" dirty="0">
                          <a:solidFill>
                            <a:schemeClr val="tx1"/>
                          </a:solidFill>
                          <a:latin typeface="Helvetica" pitchFamily="2" charset="0"/>
                        </a:rPr>
                        <a:t>314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Helvetica" pitchFamily="2" charset="0"/>
                        </a:rPr>
                        <a:t>Tumor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1400" dirty="0">
                          <a:solidFill>
                            <a:schemeClr val="tx1"/>
                          </a:solidFill>
                          <a:latin typeface="Helvetica"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178231"/>
                  </a:ext>
                </a:extLst>
              </a:tr>
              <a:tr h="370840">
                <a:tc vMerge="1">
                  <a:txBody>
                    <a:bodyPr/>
                    <a:lstStyle/>
                    <a:p>
                      <a:endParaRPr lang="en-US" sz="1400" dirty="0">
                        <a:latin typeface="Helvetica" pitchFamily="2" charset="0"/>
                      </a:endParaRPr>
                    </a:p>
                  </a:txBody>
                  <a:tcPr/>
                </a:tc>
                <a:tc>
                  <a:txBody>
                    <a:bodyPr/>
                    <a:lstStyle/>
                    <a:p>
                      <a:pPr algn="ctr"/>
                      <a:r>
                        <a:rPr lang="en-US" sz="1400" dirty="0">
                          <a:solidFill>
                            <a:schemeClr val="tx1"/>
                          </a:solidFill>
                          <a:latin typeface="Helvetica" pitchFamily="2" charset="0"/>
                        </a:rPr>
                        <a:t>Cell Line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endParaRPr lang="en-US" sz="1400" dirty="0">
                        <a:solidFill>
                          <a:schemeClr val="tx1"/>
                        </a:solidFill>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6333182"/>
                  </a:ext>
                </a:extLst>
              </a:tr>
              <a:tr h="370840">
                <a:tc rowSpan="2">
                  <a:txBody>
                    <a:bodyPr/>
                    <a:lstStyle/>
                    <a:p>
                      <a:pPr algn="ctr"/>
                      <a:r>
                        <a:rPr lang="en-US" sz="1400" dirty="0">
                          <a:solidFill>
                            <a:schemeClr val="tx1"/>
                          </a:solidFill>
                          <a:latin typeface="Helvetica" pitchFamily="2" charset="0"/>
                        </a:rPr>
                        <a:t>310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solidFill>
                            <a:schemeClr val="tx1"/>
                          </a:solidFill>
                          <a:latin typeface="Helvetica" pitchFamily="2" charset="0"/>
                        </a:rPr>
                        <a:t>Tumor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1400" dirty="0">
                          <a:solidFill>
                            <a:schemeClr val="tx1"/>
                          </a:solidFill>
                          <a:latin typeface="Helvetica"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7977741"/>
                  </a:ext>
                </a:extLst>
              </a:tr>
              <a:tr h="370840">
                <a:tc vMerge="1">
                  <a:txBody>
                    <a:bodyPr/>
                    <a:lstStyle/>
                    <a:p>
                      <a:endParaRPr lang="en-US" sz="1400" dirty="0">
                        <a:latin typeface="Helvetica" pitchFamily="2" charset="0"/>
                      </a:endParaRPr>
                    </a:p>
                  </a:txBody>
                  <a:tcPr/>
                </a:tc>
                <a:tc>
                  <a:txBody>
                    <a:bodyPr/>
                    <a:lstStyle/>
                    <a:p>
                      <a:pPr algn="ctr"/>
                      <a:r>
                        <a:rPr lang="en-US" sz="1400" dirty="0">
                          <a:solidFill>
                            <a:schemeClr val="tx1"/>
                          </a:solidFill>
                          <a:latin typeface="Helvetica" pitchFamily="2" charset="0"/>
                        </a:rPr>
                        <a:t>Cell Line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endParaRPr lang="en-US" sz="1400" dirty="0">
                        <a:solidFill>
                          <a:schemeClr val="tx1"/>
                        </a:solidFill>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2440445"/>
                  </a:ext>
                </a:extLst>
              </a:tr>
            </a:tbl>
          </a:graphicData>
        </a:graphic>
      </p:graphicFrame>
    </p:spTree>
    <p:extLst>
      <p:ext uri="{BB962C8B-B14F-4D97-AF65-F5344CB8AC3E}">
        <p14:creationId xmlns:p14="http://schemas.microsoft.com/office/powerpoint/2010/main" val="3514636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70A020-D428-EE4A-A1BC-B344BFDDAC8E}"/>
              </a:ext>
            </a:extLst>
          </p:cNvPr>
          <p:cNvSpPr txBox="1"/>
          <p:nvPr/>
        </p:nvSpPr>
        <p:spPr>
          <a:xfrm>
            <a:off x="104312" y="133461"/>
            <a:ext cx="3161402" cy="830997"/>
          </a:xfrm>
          <a:prstGeom prst="rect">
            <a:avLst/>
          </a:prstGeom>
          <a:noFill/>
        </p:spPr>
        <p:txBody>
          <a:bodyPr wrap="square" rtlCol="0">
            <a:spAutoFit/>
          </a:bodyPr>
          <a:lstStyle/>
          <a:p>
            <a:r>
              <a:rPr lang="en-US" sz="2400" dirty="0">
                <a:latin typeface="Helvetica Light" panose="020B0403020202020204" pitchFamily="34" charset="0"/>
                <a:cs typeface="Arial" panose="020B0604020202020204" pitchFamily="34" charset="0"/>
              </a:rPr>
              <a:t>Somatic mutations in tumors vs cell lines</a:t>
            </a:r>
          </a:p>
        </p:txBody>
      </p:sp>
      <p:pic>
        <p:nvPicPr>
          <p:cNvPr id="4" name="Picture 3">
            <a:extLst>
              <a:ext uri="{FF2B5EF4-FFF2-40B4-BE49-F238E27FC236}">
                <a16:creationId xmlns:a16="http://schemas.microsoft.com/office/drawing/2014/main" id="{0C48DE96-358A-4946-ACE9-F164888769A2}"/>
              </a:ext>
            </a:extLst>
          </p:cNvPr>
          <p:cNvPicPr>
            <a:picLocks noChangeAspect="1"/>
          </p:cNvPicPr>
          <p:nvPr/>
        </p:nvPicPr>
        <p:blipFill>
          <a:blip r:embed="rId2"/>
          <a:stretch>
            <a:fillRect/>
          </a:stretch>
        </p:blipFill>
        <p:spPr>
          <a:xfrm>
            <a:off x="5258454" y="0"/>
            <a:ext cx="3630706" cy="5143500"/>
          </a:xfrm>
          <a:prstGeom prst="rect">
            <a:avLst/>
          </a:prstGeom>
        </p:spPr>
      </p:pic>
      <p:pic>
        <p:nvPicPr>
          <p:cNvPr id="5" name="Picture 4">
            <a:extLst>
              <a:ext uri="{FF2B5EF4-FFF2-40B4-BE49-F238E27FC236}">
                <a16:creationId xmlns:a16="http://schemas.microsoft.com/office/drawing/2014/main" id="{59D9ACD1-158E-AD42-87E1-76F54531CAD7}"/>
              </a:ext>
            </a:extLst>
          </p:cNvPr>
          <p:cNvPicPr>
            <a:picLocks noChangeAspect="1"/>
          </p:cNvPicPr>
          <p:nvPr/>
        </p:nvPicPr>
        <p:blipFill rotWithShape="1">
          <a:blip r:embed="rId3"/>
          <a:srcRect t="54349" r="58395"/>
          <a:stretch/>
        </p:blipFill>
        <p:spPr>
          <a:xfrm>
            <a:off x="0" y="1428204"/>
            <a:ext cx="2493863" cy="1954532"/>
          </a:xfrm>
          <a:prstGeom prst="rect">
            <a:avLst/>
          </a:prstGeom>
        </p:spPr>
      </p:pic>
      <p:pic>
        <p:nvPicPr>
          <p:cNvPr id="6" name="Picture 5">
            <a:extLst>
              <a:ext uri="{FF2B5EF4-FFF2-40B4-BE49-F238E27FC236}">
                <a16:creationId xmlns:a16="http://schemas.microsoft.com/office/drawing/2014/main" id="{D1F58BEE-9A5E-7149-80F6-FDC8FCDBB524}"/>
              </a:ext>
            </a:extLst>
          </p:cNvPr>
          <p:cNvPicPr>
            <a:picLocks noChangeAspect="1"/>
          </p:cNvPicPr>
          <p:nvPr/>
        </p:nvPicPr>
        <p:blipFill rotWithShape="1">
          <a:blip r:embed="rId4"/>
          <a:srcRect t="54349" r="59533"/>
          <a:stretch/>
        </p:blipFill>
        <p:spPr>
          <a:xfrm>
            <a:off x="2493863" y="1427519"/>
            <a:ext cx="2426480" cy="1955217"/>
          </a:xfrm>
          <a:prstGeom prst="rect">
            <a:avLst/>
          </a:prstGeom>
        </p:spPr>
      </p:pic>
      <p:cxnSp>
        <p:nvCxnSpPr>
          <p:cNvPr id="9" name="Straight Arrow Connector 8">
            <a:extLst>
              <a:ext uri="{FF2B5EF4-FFF2-40B4-BE49-F238E27FC236}">
                <a16:creationId xmlns:a16="http://schemas.microsoft.com/office/drawing/2014/main" id="{61ABD251-A4A4-C142-A098-6E8D1CC9E4B9}"/>
              </a:ext>
            </a:extLst>
          </p:cNvPr>
          <p:cNvCxnSpPr/>
          <p:nvPr/>
        </p:nvCxnSpPr>
        <p:spPr>
          <a:xfrm>
            <a:off x="792480" y="964458"/>
            <a:ext cx="0" cy="3592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667262E-3E26-854F-89EB-C4C26E485C01}"/>
              </a:ext>
            </a:extLst>
          </p:cNvPr>
          <p:cNvCxnSpPr>
            <a:cxnSpLocks/>
          </p:cNvCxnSpPr>
          <p:nvPr/>
        </p:nvCxnSpPr>
        <p:spPr>
          <a:xfrm>
            <a:off x="2120537" y="964457"/>
            <a:ext cx="483326" cy="3592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8F658F4-E515-0A42-94B0-5DCD246E9ADD}"/>
              </a:ext>
            </a:extLst>
          </p:cNvPr>
          <p:cNvSpPr txBox="1"/>
          <p:nvPr/>
        </p:nvSpPr>
        <p:spPr>
          <a:xfrm>
            <a:off x="4238737" y="3059571"/>
            <a:ext cx="671979" cy="307777"/>
          </a:xfrm>
          <a:prstGeom prst="rect">
            <a:avLst/>
          </a:prstGeom>
          <a:noFill/>
        </p:spPr>
        <p:txBody>
          <a:bodyPr wrap="none" rtlCol="0">
            <a:spAutoFit/>
          </a:bodyPr>
          <a:lstStyle/>
          <a:p>
            <a:r>
              <a:rPr lang="en-US" sz="1400" dirty="0">
                <a:latin typeface="Helvetica Light" panose="020B0403020202020204" pitchFamily="34" charset="0"/>
              </a:rPr>
              <a:t>310-C</a:t>
            </a:r>
          </a:p>
        </p:txBody>
      </p:sp>
      <p:sp>
        <p:nvSpPr>
          <p:cNvPr id="13" name="TextBox 12">
            <a:extLst>
              <a:ext uri="{FF2B5EF4-FFF2-40B4-BE49-F238E27FC236}">
                <a16:creationId xmlns:a16="http://schemas.microsoft.com/office/drawing/2014/main" id="{E778C361-50B7-8948-A124-03A9CEEA5ABA}"/>
              </a:ext>
            </a:extLst>
          </p:cNvPr>
          <p:cNvSpPr txBox="1"/>
          <p:nvPr/>
        </p:nvSpPr>
        <p:spPr>
          <a:xfrm>
            <a:off x="3485726" y="3059571"/>
            <a:ext cx="671979" cy="307777"/>
          </a:xfrm>
          <a:prstGeom prst="rect">
            <a:avLst/>
          </a:prstGeom>
          <a:noFill/>
        </p:spPr>
        <p:txBody>
          <a:bodyPr wrap="none" rtlCol="0">
            <a:spAutoFit/>
          </a:bodyPr>
          <a:lstStyle/>
          <a:p>
            <a:r>
              <a:rPr lang="en-US" sz="1400" dirty="0">
                <a:latin typeface="Helvetica Light" panose="020B0403020202020204" pitchFamily="34" charset="0"/>
              </a:rPr>
              <a:t>314-C</a:t>
            </a:r>
          </a:p>
        </p:txBody>
      </p:sp>
      <p:sp>
        <p:nvSpPr>
          <p:cNvPr id="14" name="TextBox 13">
            <a:extLst>
              <a:ext uri="{FF2B5EF4-FFF2-40B4-BE49-F238E27FC236}">
                <a16:creationId xmlns:a16="http://schemas.microsoft.com/office/drawing/2014/main" id="{ADA8332E-404C-4E41-8BBF-46019A823AA4}"/>
              </a:ext>
            </a:extLst>
          </p:cNvPr>
          <p:cNvSpPr txBox="1"/>
          <p:nvPr/>
        </p:nvSpPr>
        <p:spPr>
          <a:xfrm>
            <a:off x="2774481" y="3059571"/>
            <a:ext cx="671979" cy="307777"/>
          </a:xfrm>
          <a:prstGeom prst="rect">
            <a:avLst/>
          </a:prstGeom>
          <a:noFill/>
        </p:spPr>
        <p:txBody>
          <a:bodyPr wrap="none" rtlCol="0">
            <a:spAutoFit/>
          </a:bodyPr>
          <a:lstStyle/>
          <a:p>
            <a:r>
              <a:rPr lang="en-US" sz="1400" dirty="0">
                <a:latin typeface="Helvetica Light" panose="020B0403020202020204" pitchFamily="34" charset="0"/>
              </a:rPr>
              <a:t>277-C</a:t>
            </a:r>
          </a:p>
        </p:txBody>
      </p:sp>
      <p:sp>
        <p:nvSpPr>
          <p:cNvPr id="15" name="TextBox 14">
            <a:extLst>
              <a:ext uri="{FF2B5EF4-FFF2-40B4-BE49-F238E27FC236}">
                <a16:creationId xmlns:a16="http://schemas.microsoft.com/office/drawing/2014/main" id="{87318C0A-04CA-5349-A8C1-4133DB5F27C4}"/>
              </a:ext>
            </a:extLst>
          </p:cNvPr>
          <p:cNvSpPr txBox="1"/>
          <p:nvPr/>
        </p:nvSpPr>
        <p:spPr>
          <a:xfrm>
            <a:off x="1749469" y="3059571"/>
            <a:ext cx="641522" cy="307777"/>
          </a:xfrm>
          <a:prstGeom prst="rect">
            <a:avLst/>
          </a:prstGeom>
          <a:noFill/>
        </p:spPr>
        <p:txBody>
          <a:bodyPr wrap="none" rtlCol="0">
            <a:spAutoFit/>
          </a:bodyPr>
          <a:lstStyle/>
          <a:p>
            <a:r>
              <a:rPr lang="en-US" sz="1400" dirty="0">
                <a:latin typeface="Helvetica Light" panose="020B0403020202020204" pitchFamily="34" charset="0"/>
              </a:rPr>
              <a:t>314-T</a:t>
            </a:r>
          </a:p>
        </p:txBody>
      </p:sp>
      <p:sp>
        <p:nvSpPr>
          <p:cNvPr id="16" name="TextBox 15">
            <a:extLst>
              <a:ext uri="{FF2B5EF4-FFF2-40B4-BE49-F238E27FC236}">
                <a16:creationId xmlns:a16="http://schemas.microsoft.com/office/drawing/2014/main" id="{5BE4EE06-E98C-CB40-908E-B28A0AB63457}"/>
              </a:ext>
            </a:extLst>
          </p:cNvPr>
          <p:cNvSpPr txBox="1"/>
          <p:nvPr/>
        </p:nvSpPr>
        <p:spPr>
          <a:xfrm>
            <a:off x="1031294" y="3059571"/>
            <a:ext cx="641522" cy="307777"/>
          </a:xfrm>
          <a:prstGeom prst="rect">
            <a:avLst/>
          </a:prstGeom>
          <a:noFill/>
        </p:spPr>
        <p:txBody>
          <a:bodyPr wrap="none" rtlCol="0">
            <a:spAutoFit/>
          </a:bodyPr>
          <a:lstStyle/>
          <a:p>
            <a:r>
              <a:rPr lang="en-US" sz="1400" dirty="0">
                <a:latin typeface="Helvetica Light" panose="020B0403020202020204" pitchFamily="34" charset="0"/>
              </a:rPr>
              <a:t>277-T</a:t>
            </a:r>
          </a:p>
        </p:txBody>
      </p:sp>
      <p:sp>
        <p:nvSpPr>
          <p:cNvPr id="17" name="TextBox 16">
            <a:extLst>
              <a:ext uri="{FF2B5EF4-FFF2-40B4-BE49-F238E27FC236}">
                <a16:creationId xmlns:a16="http://schemas.microsoft.com/office/drawing/2014/main" id="{63960BF7-4575-C74F-BF9A-DD7EED07F7AA}"/>
              </a:ext>
            </a:extLst>
          </p:cNvPr>
          <p:cNvSpPr txBox="1"/>
          <p:nvPr/>
        </p:nvSpPr>
        <p:spPr>
          <a:xfrm>
            <a:off x="267796" y="3059571"/>
            <a:ext cx="641522" cy="307777"/>
          </a:xfrm>
          <a:prstGeom prst="rect">
            <a:avLst/>
          </a:prstGeom>
          <a:noFill/>
        </p:spPr>
        <p:txBody>
          <a:bodyPr wrap="none" rtlCol="0">
            <a:spAutoFit/>
          </a:bodyPr>
          <a:lstStyle/>
          <a:p>
            <a:r>
              <a:rPr lang="en-US" sz="1400" dirty="0">
                <a:latin typeface="Helvetica Light" panose="020B0403020202020204" pitchFamily="34" charset="0"/>
              </a:rPr>
              <a:t>310-T</a:t>
            </a:r>
          </a:p>
        </p:txBody>
      </p:sp>
      <p:pic>
        <p:nvPicPr>
          <p:cNvPr id="18" name="Picture 17">
            <a:extLst>
              <a:ext uri="{FF2B5EF4-FFF2-40B4-BE49-F238E27FC236}">
                <a16:creationId xmlns:a16="http://schemas.microsoft.com/office/drawing/2014/main" id="{1F136FA2-76D8-2149-85A3-5903BA5451DD}"/>
              </a:ext>
            </a:extLst>
          </p:cNvPr>
          <p:cNvPicPr>
            <a:picLocks noChangeAspect="1"/>
          </p:cNvPicPr>
          <p:nvPr/>
        </p:nvPicPr>
        <p:blipFill rotWithShape="1">
          <a:blip r:embed="rId5"/>
          <a:srcRect r="57135" b="47174"/>
          <a:stretch/>
        </p:blipFill>
        <p:spPr>
          <a:xfrm>
            <a:off x="1373695" y="3486552"/>
            <a:ext cx="1830102" cy="1610984"/>
          </a:xfrm>
          <a:prstGeom prst="rect">
            <a:avLst/>
          </a:prstGeom>
        </p:spPr>
      </p:pic>
    </p:spTree>
    <p:extLst>
      <p:ext uri="{BB962C8B-B14F-4D97-AF65-F5344CB8AC3E}">
        <p14:creationId xmlns:p14="http://schemas.microsoft.com/office/powerpoint/2010/main" val="463192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1E389E-1B99-B040-B477-1D3425AD5CD1}"/>
              </a:ext>
            </a:extLst>
          </p:cNvPr>
          <p:cNvPicPr>
            <a:picLocks noChangeAspect="1"/>
          </p:cNvPicPr>
          <p:nvPr/>
        </p:nvPicPr>
        <p:blipFill>
          <a:blip r:embed="rId3"/>
          <a:stretch>
            <a:fillRect/>
          </a:stretch>
        </p:blipFill>
        <p:spPr>
          <a:xfrm>
            <a:off x="4429191" y="95795"/>
            <a:ext cx="4500563" cy="5143500"/>
          </a:xfrm>
          <a:prstGeom prst="rect">
            <a:avLst/>
          </a:prstGeom>
        </p:spPr>
      </p:pic>
      <p:pic>
        <p:nvPicPr>
          <p:cNvPr id="1026" name="Picture 2" descr="Image result for merkel cell polyomavirus expression large t small t">
            <a:extLst>
              <a:ext uri="{FF2B5EF4-FFF2-40B4-BE49-F238E27FC236}">
                <a16:creationId xmlns:a16="http://schemas.microsoft.com/office/drawing/2014/main" id="{3043E570-64EB-AF46-B4FF-E0B471A052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9042" y="2499360"/>
            <a:ext cx="2812149" cy="21762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2EE5E8D-1706-BA40-ACDC-75BD10AD07F7}"/>
              </a:ext>
            </a:extLst>
          </p:cNvPr>
          <p:cNvSpPr txBox="1"/>
          <p:nvPr/>
        </p:nvSpPr>
        <p:spPr>
          <a:xfrm>
            <a:off x="104311" y="133461"/>
            <a:ext cx="3840671" cy="1200329"/>
          </a:xfrm>
          <a:prstGeom prst="rect">
            <a:avLst/>
          </a:prstGeom>
          <a:noFill/>
        </p:spPr>
        <p:txBody>
          <a:bodyPr wrap="square" rtlCol="0">
            <a:spAutoFit/>
          </a:bodyPr>
          <a:lstStyle/>
          <a:p>
            <a:r>
              <a:rPr lang="en-US" sz="2400" dirty="0">
                <a:latin typeface="Helvetica Light" panose="020B0403020202020204" pitchFamily="34" charset="0"/>
                <a:cs typeface="Arial" panose="020B0604020202020204" pitchFamily="34" charset="0"/>
              </a:rPr>
              <a:t>Expression of MCC polyomavirus in virus + tumors/cell lines</a:t>
            </a:r>
          </a:p>
        </p:txBody>
      </p:sp>
      <p:sp>
        <p:nvSpPr>
          <p:cNvPr id="3" name="TextBox 2">
            <a:extLst>
              <a:ext uri="{FF2B5EF4-FFF2-40B4-BE49-F238E27FC236}">
                <a16:creationId xmlns:a16="http://schemas.microsoft.com/office/drawing/2014/main" id="{E4FF2D32-8F51-FF42-9752-1BAD6BC7883D}"/>
              </a:ext>
            </a:extLst>
          </p:cNvPr>
          <p:cNvSpPr txBox="1"/>
          <p:nvPr/>
        </p:nvSpPr>
        <p:spPr>
          <a:xfrm>
            <a:off x="754177" y="4763818"/>
            <a:ext cx="2672526" cy="246221"/>
          </a:xfrm>
          <a:prstGeom prst="rect">
            <a:avLst/>
          </a:prstGeom>
          <a:noFill/>
        </p:spPr>
        <p:txBody>
          <a:bodyPr wrap="none" rtlCol="0">
            <a:spAutoFit/>
          </a:bodyPr>
          <a:lstStyle/>
          <a:p>
            <a:r>
              <a:rPr lang="en-US" sz="1000" dirty="0" err="1">
                <a:latin typeface="Helvetica Light" panose="020B0403020202020204" pitchFamily="34" charset="0"/>
              </a:rPr>
              <a:t>Duncavage</a:t>
            </a:r>
            <a:r>
              <a:rPr lang="en-US" sz="1000" dirty="0">
                <a:latin typeface="Helvetica Light" panose="020B0403020202020204" pitchFamily="34" charset="0"/>
              </a:rPr>
              <a:t> et al., 2009 (</a:t>
            </a:r>
            <a:r>
              <a:rPr lang="en-US" sz="1000" i="1" dirty="0">
                <a:latin typeface="Helvetica Light" panose="020B0403020202020204" pitchFamily="34" charset="0"/>
              </a:rPr>
              <a:t>Modern Pathology</a:t>
            </a:r>
            <a:r>
              <a:rPr lang="en-US" sz="1000" dirty="0">
                <a:latin typeface="Helvetica Light" panose="020B0403020202020204" pitchFamily="34" charset="0"/>
              </a:rPr>
              <a:t>)</a:t>
            </a:r>
          </a:p>
        </p:txBody>
      </p:sp>
      <p:sp>
        <p:nvSpPr>
          <p:cNvPr id="5" name="TextBox 4">
            <a:extLst>
              <a:ext uri="{FF2B5EF4-FFF2-40B4-BE49-F238E27FC236}">
                <a16:creationId xmlns:a16="http://schemas.microsoft.com/office/drawing/2014/main" id="{7B7F25D0-C67F-2B4A-ABEA-ED333322DD44}"/>
              </a:ext>
            </a:extLst>
          </p:cNvPr>
          <p:cNvSpPr txBox="1"/>
          <p:nvPr/>
        </p:nvSpPr>
        <p:spPr>
          <a:xfrm>
            <a:off x="1005447" y="1976845"/>
            <a:ext cx="2121093" cy="369332"/>
          </a:xfrm>
          <a:prstGeom prst="rect">
            <a:avLst/>
          </a:prstGeom>
          <a:noFill/>
        </p:spPr>
        <p:txBody>
          <a:bodyPr wrap="none" rtlCol="0">
            <a:spAutoFit/>
          </a:bodyPr>
          <a:lstStyle/>
          <a:p>
            <a:r>
              <a:rPr lang="en-US" dirty="0">
                <a:latin typeface="Helvetica Light" panose="020B0403020202020204" pitchFamily="34" charset="0"/>
              </a:rPr>
              <a:t>MCC </a:t>
            </a:r>
            <a:r>
              <a:rPr lang="en-US" dirty="0" err="1">
                <a:latin typeface="Helvetica Light" panose="020B0403020202020204" pitchFamily="34" charset="0"/>
              </a:rPr>
              <a:t>PyV</a:t>
            </a:r>
            <a:r>
              <a:rPr lang="en-US" dirty="0">
                <a:latin typeface="Helvetica Light" panose="020B0403020202020204" pitchFamily="34" charset="0"/>
              </a:rPr>
              <a:t> Genome</a:t>
            </a:r>
          </a:p>
        </p:txBody>
      </p:sp>
    </p:spTree>
    <p:extLst>
      <p:ext uri="{BB962C8B-B14F-4D97-AF65-F5344CB8AC3E}">
        <p14:creationId xmlns:p14="http://schemas.microsoft.com/office/powerpoint/2010/main" val="2779608725"/>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fault Theme" id="{9A868BCD-1D47-C745-9946-3FF95CA71872}" vid="{5DB54432-B4A2-DF4A-A813-0E14D9BB7F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404</TotalTime>
  <Words>583</Words>
  <Application>Microsoft Macintosh PowerPoint</Application>
  <PresentationFormat>On-screen Show (16:9)</PresentationFormat>
  <Paragraphs>102</Paragraphs>
  <Slides>11</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Courier New</vt:lpstr>
      <vt:lpstr>Helvetica</vt:lpstr>
      <vt:lpstr>Helvetica Light</vt:lpstr>
      <vt:lpstr>Default Theme</vt:lpstr>
      <vt:lpstr>Merkel Cell Carcinoma  Collaboration with Cathy Wu and James DeCaprio</vt:lpstr>
      <vt:lpstr>PowerPoint Presentation</vt:lpstr>
      <vt:lpstr>PowerPoint Presentation</vt:lpstr>
      <vt:lpstr>PowerPoint Presentation</vt:lpstr>
      <vt:lpstr>Last time: Cell lines are faithful to tumors based on RNA-seq</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 expression in MCC tumors and patient-derived cell lines</dc:title>
  <dc:creator>Korthauer, Keegan D.</dc:creator>
  <cp:lastModifiedBy>Korthauer, Keegan D.</cp:lastModifiedBy>
  <cp:revision>39</cp:revision>
  <dcterms:created xsi:type="dcterms:W3CDTF">2018-10-10T21:41:09Z</dcterms:created>
  <dcterms:modified xsi:type="dcterms:W3CDTF">2019-02-14T22:49:31Z</dcterms:modified>
</cp:coreProperties>
</file>

<file path=docProps/thumbnail.jpeg>
</file>